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sldIdLst>
    <p:sldId id="260" r:id="rId2"/>
    <p:sldId id="405" r:id="rId3"/>
    <p:sldId id="412" r:id="rId4"/>
    <p:sldId id="256" r:id="rId5"/>
    <p:sldId id="406" r:id="rId6"/>
    <p:sldId id="415" r:id="rId7"/>
    <p:sldId id="416" r:id="rId8"/>
    <p:sldId id="417" r:id="rId9"/>
    <p:sldId id="414" r:id="rId10"/>
    <p:sldId id="413" r:id="rId11"/>
    <p:sldId id="284" r:id="rId1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99" d="100"/>
          <a:sy n="99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6C528-DE20-FBCC-AFC1-0A16F0DD0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A99B8F-A382-ED31-63CF-694BBBD51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BCE3D8-99E2-96AE-69A9-C082070C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5142-852C-406D-B5C8-0A1720A13BE1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4DF342-4ADD-71FB-9E5E-BA091507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89D3F3-6052-34E5-E84F-6E5FE7B8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0314-DDB8-4D89-996F-086408E1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7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649F5-EBAA-5A65-9339-97B32867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E5A61D-143D-B2C4-C393-35A679072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0ED3E-20DC-8818-6E37-A3D8893A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5142-852C-406D-B5C8-0A1720A13BE1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41A676-AE00-833F-9399-1D0CC78D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955DB-817F-4E19-529F-A824A73E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0314-DDB8-4D89-996F-086408E1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6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C29BB5-A08A-66D1-A0AF-F3D5690BC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56C5E2-4EC6-C243-3D3B-D050F2539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5EE90-7F5D-55A7-036B-1B48C640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5142-852C-406D-B5C8-0A1720A13BE1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C230CA-7FE1-BD7E-08B7-13F726F7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72610-29E6-B122-02AA-62133ACF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0314-DDB8-4D89-996F-086408E1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6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71AF9-E0AE-5943-7074-F28483F2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824EC6-0775-F0DC-03F7-4EA1EF85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B0B9C6-6A78-E8FB-5DFB-62579CB3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5142-852C-406D-B5C8-0A1720A13BE1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55FC4B-4754-BECC-9BE5-04A60472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57F8D0-5519-C96A-3873-F852D651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0314-DDB8-4D89-996F-086408E1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0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E3504-2294-AE28-E050-AD804536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C6A1E8-49A2-8B97-C04A-C187CFF08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C59AB2-8980-D515-3DFD-60EA1A4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5142-852C-406D-B5C8-0A1720A13BE1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8AA05-CF5A-3EE0-CD60-A44439A3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3B0FA0-6F90-A42A-3C93-C019D10B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0314-DDB8-4D89-996F-086408E1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1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EE5EA-E264-6810-B890-980A438F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1C9EE-6518-D527-1E01-125580352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995952-87E6-7824-8911-2C2625F37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17AB67-92B6-AC56-02D6-D0A0A7AF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5142-852C-406D-B5C8-0A1720A13BE1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B682F4-7E8E-0EFC-CF87-6105F1DA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AC659A-4442-DCC7-6EEF-BED9807D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0314-DDB8-4D89-996F-086408E1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0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1E6AF-E53F-6D2D-B3D9-3D23891C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43641E-35BA-9A72-F21A-435696B70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752B88-F85A-F2AB-D819-DC12611C7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F9E4B8-CA9A-9FCD-3FA2-B0661C412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27D4FC-5AC6-23B1-1020-19DD6D585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099054-06F9-2F36-9973-92B9C255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5142-852C-406D-B5C8-0A1720A13BE1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E5D96B-AA26-9418-5674-88647496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1BC52F-1A5E-33F4-443A-B3D9723A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0314-DDB8-4D89-996F-086408E1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91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07FB4-1A80-72A4-84E7-84E2E42D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770CBA-6005-BF3D-8A63-B3FD9D25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5142-852C-406D-B5C8-0A1720A13BE1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4E6A89-0FA6-E54B-089C-39FBE11C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0849F9-37A7-6499-25E9-411B7D9F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0314-DDB8-4D89-996F-086408E1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09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F8F176-12C6-70F0-8B19-D1EE0DD2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5142-852C-406D-B5C8-0A1720A13BE1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C4A6DF-CCDB-0F6F-249D-8E5DAFA2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3802D2-238E-C07F-EB82-6875E5E2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0314-DDB8-4D89-996F-086408E1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1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401E1-54DE-27B1-8680-1BEC7CA7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CFA21-6264-C65E-FD4E-91113B531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81FBE0-74D4-2B6A-0AFD-C67B06A01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178027-99F5-DDD7-84CB-D581117BC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5142-852C-406D-B5C8-0A1720A13BE1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E13DFD-DED8-3F78-D102-D337C694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DA2F7E-0777-6AD1-41E3-E4D822C4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0314-DDB8-4D89-996F-086408E1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7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FBEE4-A0B7-4A03-255C-23CEA819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6592DB-9717-B12B-14FF-FF327CBF6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C83005-4E6E-D8F0-6153-A82887274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29C387-D468-DB2F-879C-CDBBC527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5142-852C-406D-B5C8-0A1720A13BE1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11ED50-598C-4055-90C4-9B1CBA23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51F571-6D04-FDB0-3EF8-10A1DEE5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0314-DDB8-4D89-996F-086408E1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1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C5F47-E340-CFAE-2EE8-02BA3DE1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666DD-287F-28B2-76F8-8011A6520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1C0C18-C86E-107C-5B68-DC4FCAE5F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95142-852C-406D-B5C8-0A1720A13BE1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E9228-17B0-9A48-7150-88C7442D1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B8652-98C1-C6F4-3D36-20EB8D4FB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0314-DDB8-4D89-996F-086408E1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3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khq3VghUq9thjw" TargetMode="External"/><Relationship Id="rId2" Type="http://schemas.openxmlformats.org/officeDocument/2006/relationships/hyperlink" Target="https://docs.cntd.ru/document/42392149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disk.yandex.ru/i/rY1Jj6Mx-DlT7g" TargetMode="External"/><Relationship Id="rId4" Type="http://schemas.openxmlformats.org/officeDocument/2006/relationships/hyperlink" Target="https://disk.yandex.ru/i/wdOREQJCLVEQD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uleiman-stalskiy.ru/munitsipalnyy-rayon/administratsiya-rayona-/strukturnye-podrazdeleniya-rayadministratsii/otdel-ekonomiki/orv/" TargetMode="External"/><Relationship Id="rId13" Type="http://schemas.openxmlformats.org/officeDocument/2006/relationships/hyperlink" Target="https://www.gazikumuh.ru/ekonomika-i-finansy/orv.html" TargetMode="External"/><Relationship Id="rId18" Type="http://schemas.openxmlformats.org/officeDocument/2006/relationships/hyperlink" Target="https://mo-izberbash.ru/about/otdel-ekonomiki-i-investitsionnoy-politiki/otsenka-reguliruyushchego-vozdeystviya/zaklyucheniya-ob-otsenke-reguliruyushchego-vozdeystviya/2023/" TargetMode="External"/><Relationship Id="rId3" Type="http://schemas.openxmlformats.org/officeDocument/2006/relationships/hyperlink" Target="http://mo-gumbet.ru/docs/page_ORV/" TargetMode="External"/><Relationship Id="rId21" Type="http://schemas.openxmlformats.org/officeDocument/2006/relationships/hyperlink" Target="https://sergokala.ru/ocenka-reguliruyushchego-vozdeystviya" TargetMode="External"/><Relationship Id="rId7" Type="http://schemas.openxmlformats.org/officeDocument/2006/relationships/hyperlink" Target="http://www.kizlyar-rayon.ru/index.php?option=com_content&amp;view=category&amp;id=104&amp;Itemid=89" TargetMode="External"/><Relationship Id="rId12" Type="http://schemas.openxmlformats.org/officeDocument/2006/relationships/hyperlink" Target="https://&#1084;&#1086;-&#1093;&#1080;&#1074;&#1089;&#1082;&#1080;&#1081;.&#1088;&#1092;/mainmenu-orv/submenu-orv/submenu-conclusionoftheasses" TargetMode="External"/><Relationship Id="rId17" Type="http://schemas.openxmlformats.org/officeDocument/2006/relationships/hyperlink" Target="https://adminmr.ru/%D0%94%D0%BE%D0%BA%D1%83%D0%BC%D0%B5%D0%BD%D1%82%D1%8B/%D0%9E%D1%86%D0%B5%D0%BD%D0%BA%D0%B0_%D1%80%D0%B5%D0%B3%D1%83%D0%BB%D0%B8%D1%80%D1%83%D1%8E%D1%89%D0%B5%D0%B3%D0%BE_%D0%B2%D0%BE%D0%B7%D0%B4%D0%B5%D0%B9%D1%81%D1%82%D0%B2%D0%B8%D1%8F" TargetMode="External"/><Relationship Id="rId2" Type="http://schemas.openxmlformats.org/officeDocument/2006/relationships/hyperlink" Target="https://akhtymr.ru/site/section?id=98" TargetMode="External"/><Relationship Id="rId16" Type="http://schemas.openxmlformats.org/officeDocument/2006/relationships/hyperlink" Target="http://derbent.ru/deyatelnost/upravlenie-ekonomiki-i-investitsiy/orv/?PAGEN_1=2" TargetMode="External"/><Relationship Id="rId20" Type="http://schemas.openxmlformats.org/officeDocument/2006/relationships/hyperlink" Target="https://www.kaspiysk.org/organy_vlasti/ocenka_reguliruyuschego_vozdeystviya/zaklyucheniya_ob_orv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r-kizilyurt.ru/documents/orv/" TargetMode="External"/><Relationship Id="rId11" Type="http://schemas.openxmlformats.org/officeDocument/2006/relationships/hyperlink" Target="http://&#1084;&#1086;-&#1082;&#1091;&#1084;&#1090;&#1086;&#1088;&#1082;&#1072;&#1083;&#1072;.&#1088;&#1092;/ocenka-reguliruyushchego-vozdeystviya" TargetMode="External"/><Relationship Id="rId5" Type="http://schemas.openxmlformats.org/officeDocument/2006/relationships/hyperlink" Target="https://kmr05.ru/ocenka-reguliruemogo-vozdeystviya-orv" TargetMode="External"/><Relationship Id="rId15" Type="http://schemas.openxmlformats.org/officeDocument/2006/relationships/hyperlink" Target="https://&#1084;&#1086;-&#1083;&#1077;&#1074;&#1072;&#1096;&#1080;.&#1088;&#1092;/orv.html" TargetMode="External"/><Relationship Id="rId10" Type="http://schemas.openxmlformats.org/officeDocument/2006/relationships/hyperlink" Target="https://www.khasrayon.ru/orv" TargetMode="External"/><Relationship Id="rId19" Type="http://schemas.openxmlformats.org/officeDocument/2006/relationships/hyperlink" Target="http://mo-novolak.ru/ru/pages/orv/" TargetMode="External"/><Relationship Id="rId4" Type="http://schemas.openxmlformats.org/officeDocument/2006/relationships/hyperlink" Target="https://gunib.ru/site/section?id=140" TargetMode="External"/><Relationship Id="rId9" Type="http://schemas.openxmlformats.org/officeDocument/2006/relationships/hyperlink" Target="https://www.kulirayon.ru/ekonomika-i-finansy/orv.html" TargetMode="External"/><Relationship Id="rId14" Type="http://schemas.openxmlformats.org/officeDocument/2006/relationships/hyperlink" Target="https://buynaksk05.ru/deyatelnost/otsenka-reguliruyushchego-vozdeystviya/zaklyucheniya-po-ekspertize" TargetMode="External"/><Relationship Id="rId2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o-kizlyar.ru/index.php/pricing" TargetMode="External"/><Relationship Id="rId3" Type="http://schemas.openxmlformats.org/officeDocument/2006/relationships/hyperlink" Target="https://mr-tabasaran.ru/orv/" TargetMode="External"/><Relationship Id="rId7" Type="http://schemas.openxmlformats.org/officeDocument/2006/relationships/hyperlink" Target="https://mo-kizilurt.ru/ekonomika/otsenka-reguliruyushchego-vozdejstviya/zaklyucheniya-po-orv/" TargetMode="External"/><Relationship Id="rId2" Type="http://schemas.openxmlformats.org/officeDocument/2006/relationships/hyperlink" Target="https://mkala.ru/activity?catalog_id=28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ag-ogni.ru/orv/" TargetMode="External"/><Relationship Id="rId5" Type="http://schemas.openxmlformats.org/officeDocument/2006/relationships/hyperlink" Target="http://www.mo-tsumada.ru/index.php/ekonomika/otsenka-reguliruyushchego-vozdejstviya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u-suhokumsk.ru/administration/ekonomika/otsenka/" TargetMode="External"/><Relationship Id="rId9" Type="http://schemas.openxmlformats.org/officeDocument/2006/relationships/hyperlink" Target="https://xacavurt.ru/activity/economy-and-business/regulatory-impact-assessment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2DB6D3-732C-4FB9-AA9C-FCB2162A76E6}"/>
              </a:ext>
            </a:extLst>
          </p:cNvPr>
          <p:cNvSpPr txBox="1"/>
          <p:nvPr/>
        </p:nvSpPr>
        <p:spPr>
          <a:xfrm>
            <a:off x="88777" y="3118718"/>
            <a:ext cx="12002609" cy="1846659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ru-RU" sz="4000" dirty="0">
                <a:latin typeface="Georgia" panose="02040502050405020303" pitchFamily="18" charset="0"/>
              </a:rPr>
              <a:t>Практическая составляющая оценки регулирующего воздействия для муниципальных образований Республики Дагестан</a:t>
            </a:r>
            <a:endParaRPr lang="id-ID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43"/>
          <a:stretch/>
        </p:blipFill>
        <p:spPr>
          <a:xfrm>
            <a:off x="4598428" y="0"/>
            <a:ext cx="3198075" cy="1533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606858" y="1864311"/>
            <a:ext cx="9241655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4D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ЭКОНОМИКИ И ТЕРРИТОРИАЛЬНОГО РАЗВИТИЯ РЕСПУБЛИКИ ДАГЕСТАН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1A08A-2B38-5590-9C42-774DA2142336}"/>
              </a:ext>
            </a:extLst>
          </p:cNvPr>
          <p:cNvSpPr txBox="1"/>
          <p:nvPr/>
        </p:nvSpPr>
        <p:spPr>
          <a:xfrm>
            <a:off x="1402672" y="5805997"/>
            <a:ext cx="944584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4D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Махачкала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F4D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endParaRPr lang="id-ID" sz="2000" b="1" dirty="0">
              <a:solidFill>
                <a:srgbClr val="F4D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7" name="Group 54">
            <a:extLst>
              <a:ext uri="{FF2B5EF4-FFF2-40B4-BE49-F238E27FC236}">
                <a16:creationId xmlns:a16="http://schemas.microsoft.com/office/drawing/2014/main" id="{C97B4C3A-E2F3-3F18-8CAA-2430E2F536AD}"/>
              </a:ext>
            </a:extLst>
          </p:cNvPr>
          <p:cNvGrpSpPr/>
          <p:nvPr/>
        </p:nvGrpSpPr>
        <p:grpSpPr>
          <a:xfrm>
            <a:off x="-713" y="5424257"/>
            <a:ext cx="12192713" cy="1434854"/>
            <a:chOff x="0" y="4948862"/>
            <a:chExt cx="12192000" cy="1909138"/>
          </a:xfrm>
          <a:solidFill>
            <a:schemeClr val="accent1">
              <a:lumMod val="75000"/>
            </a:schemeClr>
          </a:solidFill>
        </p:grpSpPr>
        <p:sp>
          <p:nvSpPr>
            <p:cNvPr id="2248" name="Freeform: Shape 56">
              <a:extLst>
                <a:ext uri="{FF2B5EF4-FFF2-40B4-BE49-F238E27FC236}">
                  <a16:creationId xmlns:a16="http://schemas.microsoft.com/office/drawing/2014/main" id="{CE61631D-6E39-2A29-B7A0-0B44AB84D708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9" name="Freeform: Shape 55">
              <a:extLst>
                <a:ext uri="{FF2B5EF4-FFF2-40B4-BE49-F238E27FC236}">
                  <a16:creationId xmlns:a16="http://schemas.microsoft.com/office/drawing/2014/main" id="{065F334E-6C36-0130-5A10-4F6459E61042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44" name="Group 41">
            <a:extLst>
              <a:ext uri="{FF2B5EF4-FFF2-40B4-BE49-F238E27FC236}">
                <a16:creationId xmlns:a16="http://schemas.microsoft.com/office/drawing/2014/main" id="{B73D7A6F-1436-3BDC-326E-8422DCAAEE8B}"/>
              </a:ext>
            </a:extLst>
          </p:cNvPr>
          <p:cNvGrpSpPr/>
          <p:nvPr/>
        </p:nvGrpSpPr>
        <p:grpSpPr>
          <a:xfrm rot="10800000">
            <a:off x="-713" y="-1884"/>
            <a:ext cx="12192001" cy="978428"/>
            <a:chOff x="0" y="4948862"/>
            <a:chExt cx="12192000" cy="1909138"/>
          </a:xfrm>
          <a:solidFill>
            <a:schemeClr val="accent1">
              <a:lumMod val="75000"/>
            </a:schemeClr>
          </a:solidFill>
        </p:grpSpPr>
        <p:sp>
          <p:nvSpPr>
            <p:cNvPr id="2245" name="Freeform: Shape 43">
              <a:extLst>
                <a:ext uri="{FF2B5EF4-FFF2-40B4-BE49-F238E27FC236}">
                  <a16:creationId xmlns:a16="http://schemas.microsoft.com/office/drawing/2014/main" id="{151F9EBD-681D-DE5B-C99F-8441438ABCCF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6" name="Freeform: Shape 44">
              <a:extLst>
                <a:ext uri="{FF2B5EF4-FFF2-40B4-BE49-F238E27FC236}">
                  <a16:creationId xmlns:a16="http://schemas.microsoft.com/office/drawing/2014/main" id="{9A0E109A-C2E3-6BC4-C834-1D75AE932DBF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ABBB8DD-4715-4B6D-077A-2970D73D7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422759"/>
              </p:ext>
            </p:extLst>
          </p:nvPr>
        </p:nvGraphicFramePr>
        <p:xfrm>
          <a:off x="639193" y="1036428"/>
          <a:ext cx="11114843" cy="5742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327">
                  <a:extLst>
                    <a:ext uri="{9D8B030D-6E8A-4147-A177-3AD203B41FA5}">
                      <a16:colId xmlns:a16="http://schemas.microsoft.com/office/drawing/2014/main" val="376930335"/>
                    </a:ext>
                  </a:extLst>
                </a:gridCol>
                <a:gridCol w="2673958">
                  <a:extLst>
                    <a:ext uri="{9D8B030D-6E8A-4147-A177-3AD203B41FA5}">
                      <a16:colId xmlns:a16="http://schemas.microsoft.com/office/drawing/2014/main" val="1676933690"/>
                    </a:ext>
                  </a:extLst>
                </a:gridCol>
                <a:gridCol w="2050741">
                  <a:extLst>
                    <a:ext uri="{9D8B030D-6E8A-4147-A177-3AD203B41FA5}">
                      <a16:colId xmlns:a16="http://schemas.microsoft.com/office/drawing/2014/main" val="2377149257"/>
                    </a:ext>
                  </a:extLst>
                </a:gridCol>
                <a:gridCol w="2254929">
                  <a:extLst>
                    <a:ext uri="{9D8B030D-6E8A-4147-A177-3AD203B41FA5}">
                      <a16:colId xmlns:a16="http://schemas.microsoft.com/office/drawing/2014/main" val="1481688697"/>
                    </a:ext>
                  </a:extLst>
                </a:gridCol>
                <a:gridCol w="1915273">
                  <a:extLst>
                    <a:ext uri="{9D8B030D-6E8A-4147-A177-3AD203B41FA5}">
                      <a16:colId xmlns:a16="http://schemas.microsoft.com/office/drawing/2014/main" val="1356013660"/>
                    </a:ext>
                  </a:extLst>
                </a:gridCol>
                <a:gridCol w="1866615">
                  <a:extLst>
                    <a:ext uri="{9D8B030D-6E8A-4147-A177-3AD203B41FA5}">
                      <a16:colId xmlns:a16="http://schemas.microsoft.com/office/drawing/2014/main" val="168246652"/>
                    </a:ext>
                  </a:extLst>
                </a:gridCol>
              </a:tblGrid>
              <a:tr h="479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№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МО РД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За 2023 год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За 1 квартал 2024 года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За первое полугодие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2024 года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За 9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2024 года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871149"/>
                  </a:ext>
                </a:extLst>
              </a:tr>
              <a:tr h="250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1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«Ахтынский район»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     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2264655179"/>
                  </a:ext>
                </a:extLst>
              </a:tr>
              <a:tr h="225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2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«Гунибский район»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     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2444623126"/>
                  </a:ext>
                </a:extLst>
              </a:tr>
              <a:tr h="217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3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«Гумбетовский район»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3941996492"/>
                  </a:ext>
                </a:extLst>
              </a:tr>
              <a:tr h="190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4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«Каякентский район»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     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1893343600"/>
                  </a:ext>
                </a:extLst>
              </a:tr>
              <a:tr h="217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6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«Кизилюртовский район»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2421912052"/>
                  </a:ext>
                </a:extLst>
              </a:tr>
              <a:tr h="180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5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«Кизлярский район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4190265087"/>
                  </a:ext>
                </a:extLst>
              </a:tr>
              <a:tr h="236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8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«Кумторкалинский район»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     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4048446591"/>
                  </a:ext>
                </a:extLst>
              </a:tr>
              <a:tr h="185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7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«Кулинский район»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     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1897602406"/>
                  </a:ext>
                </a:extLst>
              </a:tr>
              <a:tr h="214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9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«Лакский район»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     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234784158"/>
                  </a:ext>
                </a:extLst>
              </a:tr>
              <a:tr h="220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10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«Левашинский район»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2153562243"/>
                  </a:ext>
                </a:extLst>
              </a:tr>
              <a:tr h="203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11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«Магарамкентский район»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1140022385"/>
                  </a:ext>
                </a:extLst>
              </a:tr>
              <a:tr h="160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12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«Новолакский район»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   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1425909671"/>
                  </a:ext>
                </a:extLst>
              </a:tr>
              <a:tr h="158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13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«Сергокалинский район»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1781156641"/>
                  </a:ext>
                </a:extLst>
              </a:tr>
              <a:tr h="161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14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«С.-Стальский район»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3368186957"/>
                  </a:ext>
                </a:extLst>
              </a:tr>
              <a:tr h="164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15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«Табасаранский район»;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2494558063"/>
                  </a:ext>
                </a:extLst>
              </a:tr>
              <a:tr h="136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16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«Хасавюртовский район»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2235367092"/>
                  </a:ext>
                </a:extLst>
              </a:tr>
              <a:tr h="161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17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«Хивский район»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342024726"/>
                  </a:ext>
                </a:extLst>
              </a:tr>
              <a:tr h="161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18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«Цумадинский район»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4213832074"/>
                  </a:ext>
                </a:extLst>
              </a:tr>
              <a:tr h="161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19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«г.Буйнакск»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3367905830"/>
                  </a:ext>
                </a:extLst>
              </a:tr>
              <a:tr h="161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20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«г.Даг. огни»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257318682"/>
                  </a:ext>
                </a:extLst>
              </a:tr>
              <a:tr h="161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21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«г.Дербент»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2979166566"/>
                  </a:ext>
                </a:extLst>
              </a:tr>
              <a:tr h="161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22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«г.Каспийск»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3079233771"/>
                  </a:ext>
                </a:extLst>
              </a:tr>
              <a:tr h="161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23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«г.Кизилюрт»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3451469833"/>
                  </a:ext>
                </a:extLst>
              </a:tr>
              <a:tr h="161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24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«г.Кизляр»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2316624481"/>
                  </a:ext>
                </a:extLst>
              </a:tr>
              <a:tr h="161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25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«г.Избербаш»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1573738367"/>
                  </a:ext>
                </a:extLst>
              </a:tr>
              <a:tr h="161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26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«г. Махачкала»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1641970203"/>
                  </a:ext>
                </a:extLst>
              </a:tr>
              <a:tr h="161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27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«г.Хасавюрт»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562108693"/>
                  </a:ext>
                </a:extLst>
              </a:tr>
              <a:tr h="161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28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</a:t>
                      </a:r>
                      <a:r>
                        <a:rPr lang="ru-RU" sz="1050" kern="100" dirty="0" err="1">
                          <a:effectLst/>
                        </a:rPr>
                        <a:t>Ю.Сухокумск</a:t>
                      </a:r>
                      <a:r>
                        <a:rPr lang="ru-RU" sz="1050" kern="100" dirty="0">
                          <a:effectLst/>
                        </a:rPr>
                        <a:t>»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2" marR="39202" marT="0" marB="0"/>
                </a:tc>
                <a:extLst>
                  <a:ext uri="{0D108BD9-81ED-4DB2-BD59-A6C34878D82A}">
                    <a16:rowId xmlns:a16="http://schemas.microsoft.com/office/drawing/2014/main" val="2753256725"/>
                  </a:ext>
                </a:extLst>
              </a:tr>
            </a:tbl>
          </a:graphicData>
        </a:graphic>
      </p:graphicFrame>
      <p:sp>
        <p:nvSpPr>
          <p:cNvPr id="9" name="Rectangle 112">
            <a:extLst>
              <a:ext uri="{FF2B5EF4-FFF2-40B4-BE49-F238E27FC236}">
                <a16:creationId xmlns:a16="http://schemas.microsoft.com/office/drawing/2014/main" id="{DEE50A73-B28A-EA46-BE8C-331D8BF70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93" y="297764"/>
            <a:ext cx="11114844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отчётности в Минэкономразвития РД о проводимой работе в сфере ОРВ за 2023 год и за </a:t>
            </a: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квартала 2024 года муниципальными образованиями Республики Дагестан, для которых проведение оценки регулирующего воздействия и экспертизы, является обязательным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Знак ''плюс'' 9">
            <a:extLst>
              <a:ext uri="{FF2B5EF4-FFF2-40B4-BE49-F238E27FC236}">
                <a16:creationId xmlns:a16="http://schemas.microsoft.com/office/drawing/2014/main" id="{35E9DEFD-3D44-36FF-E078-5579D81B5C20}"/>
              </a:ext>
            </a:extLst>
          </p:cNvPr>
          <p:cNvSpPr/>
          <p:nvPr/>
        </p:nvSpPr>
        <p:spPr>
          <a:xfrm>
            <a:off x="4607510" y="1535396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нак ''минус'' 10">
            <a:extLst>
              <a:ext uri="{FF2B5EF4-FFF2-40B4-BE49-F238E27FC236}">
                <a16:creationId xmlns:a16="http://schemas.microsoft.com/office/drawing/2014/main" id="{9DD29667-815A-1F69-FAF3-437AB9D9F412}"/>
              </a:ext>
            </a:extLst>
          </p:cNvPr>
          <p:cNvSpPr/>
          <p:nvPr/>
        </p:nvSpPr>
        <p:spPr>
          <a:xfrm>
            <a:off x="4607509" y="1907888"/>
            <a:ext cx="275207" cy="39336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Знак ''плюс'' 11">
            <a:extLst>
              <a:ext uri="{FF2B5EF4-FFF2-40B4-BE49-F238E27FC236}">
                <a16:creationId xmlns:a16="http://schemas.microsoft.com/office/drawing/2014/main" id="{81485EAA-F5E3-9F02-601E-AC506044B609}"/>
              </a:ext>
            </a:extLst>
          </p:cNvPr>
          <p:cNvSpPr/>
          <p:nvPr/>
        </p:nvSpPr>
        <p:spPr>
          <a:xfrm>
            <a:off x="6711517" y="1526076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''плюс'' 12">
            <a:extLst>
              <a:ext uri="{FF2B5EF4-FFF2-40B4-BE49-F238E27FC236}">
                <a16:creationId xmlns:a16="http://schemas.microsoft.com/office/drawing/2014/main" id="{81737868-AB43-AD2C-1E4C-173642E04B0E}"/>
              </a:ext>
            </a:extLst>
          </p:cNvPr>
          <p:cNvSpPr/>
          <p:nvPr/>
        </p:nvSpPr>
        <p:spPr>
          <a:xfrm>
            <a:off x="8819962" y="1518808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''плюс'' 13">
            <a:extLst>
              <a:ext uri="{FF2B5EF4-FFF2-40B4-BE49-F238E27FC236}">
                <a16:creationId xmlns:a16="http://schemas.microsoft.com/office/drawing/2014/main" id="{3339BB94-A49D-A95E-86F1-60D3103AC798}"/>
              </a:ext>
            </a:extLst>
          </p:cNvPr>
          <p:cNvSpPr/>
          <p:nvPr/>
        </p:nvSpPr>
        <p:spPr>
          <a:xfrm>
            <a:off x="10685752" y="1547064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''плюс'' 14">
            <a:extLst>
              <a:ext uri="{FF2B5EF4-FFF2-40B4-BE49-F238E27FC236}">
                <a16:creationId xmlns:a16="http://schemas.microsoft.com/office/drawing/2014/main" id="{07B31EF7-9CB8-C70E-8017-F0EFC1533DBC}"/>
              </a:ext>
            </a:extLst>
          </p:cNvPr>
          <p:cNvSpPr/>
          <p:nvPr/>
        </p:nvSpPr>
        <p:spPr>
          <a:xfrm>
            <a:off x="4614907" y="1758504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нак ''плюс'' 15">
            <a:extLst>
              <a:ext uri="{FF2B5EF4-FFF2-40B4-BE49-F238E27FC236}">
                <a16:creationId xmlns:a16="http://schemas.microsoft.com/office/drawing/2014/main" id="{47DA798B-BB8E-C7B1-76EE-E36B51362662}"/>
              </a:ext>
            </a:extLst>
          </p:cNvPr>
          <p:cNvSpPr/>
          <p:nvPr/>
        </p:nvSpPr>
        <p:spPr>
          <a:xfrm>
            <a:off x="6711516" y="1748344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''плюс'' 16">
            <a:extLst>
              <a:ext uri="{FF2B5EF4-FFF2-40B4-BE49-F238E27FC236}">
                <a16:creationId xmlns:a16="http://schemas.microsoft.com/office/drawing/2014/main" id="{9F400654-13E5-B3AE-E781-95ABCAC0C3C9}"/>
              </a:ext>
            </a:extLst>
          </p:cNvPr>
          <p:cNvSpPr/>
          <p:nvPr/>
        </p:nvSpPr>
        <p:spPr>
          <a:xfrm>
            <a:off x="8819962" y="1775092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нак ''плюс'' 17">
            <a:extLst>
              <a:ext uri="{FF2B5EF4-FFF2-40B4-BE49-F238E27FC236}">
                <a16:creationId xmlns:a16="http://schemas.microsoft.com/office/drawing/2014/main" id="{3CA23AC2-ABC4-845B-B4F7-DC4331FF4C0C}"/>
              </a:ext>
            </a:extLst>
          </p:cNvPr>
          <p:cNvSpPr/>
          <p:nvPr/>
        </p:nvSpPr>
        <p:spPr>
          <a:xfrm>
            <a:off x="10685751" y="1786760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нак ''плюс'' 18">
            <a:extLst>
              <a:ext uri="{FF2B5EF4-FFF2-40B4-BE49-F238E27FC236}">
                <a16:creationId xmlns:a16="http://schemas.microsoft.com/office/drawing/2014/main" id="{4189EC7E-A3C0-E88C-DF4B-CADA6C5C95EE}"/>
              </a:ext>
            </a:extLst>
          </p:cNvPr>
          <p:cNvSpPr/>
          <p:nvPr/>
        </p:nvSpPr>
        <p:spPr>
          <a:xfrm>
            <a:off x="6723353" y="2001433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нак ''плюс'' 19">
            <a:extLst>
              <a:ext uri="{FF2B5EF4-FFF2-40B4-BE49-F238E27FC236}">
                <a16:creationId xmlns:a16="http://schemas.microsoft.com/office/drawing/2014/main" id="{A0DA9F30-DEC3-6A4A-B9BB-8C83DF22D74D}"/>
              </a:ext>
            </a:extLst>
          </p:cNvPr>
          <p:cNvSpPr/>
          <p:nvPr/>
        </p:nvSpPr>
        <p:spPr>
          <a:xfrm>
            <a:off x="10691669" y="2388353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нак ''плюс'' 20">
            <a:extLst>
              <a:ext uri="{FF2B5EF4-FFF2-40B4-BE49-F238E27FC236}">
                <a16:creationId xmlns:a16="http://schemas.microsoft.com/office/drawing/2014/main" id="{F325DD18-53BC-B9A3-0A14-4E959DFC5CC1}"/>
              </a:ext>
            </a:extLst>
          </p:cNvPr>
          <p:cNvSpPr/>
          <p:nvPr/>
        </p:nvSpPr>
        <p:spPr>
          <a:xfrm>
            <a:off x="4617864" y="2174363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нак ''плюс'' 21">
            <a:extLst>
              <a:ext uri="{FF2B5EF4-FFF2-40B4-BE49-F238E27FC236}">
                <a16:creationId xmlns:a16="http://schemas.microsoft.com/office/drawing/2014/main" id="{ACE886A8-8C82-A393-5765-5A04F7C58596}"/>
              </a:ext>
            </a:extLst>
          </p:cNvPr>
          <p:cNvSpPr/>
          <p:nvPr/>
        </p:nvSpPr>
        <p:spPr>
          <a:xfrm>
            <a:off x="6711515" y="2214795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нак ''плюс'' 22">
            <a:extLst>
              <a:ext uri="{FF2B5EF4-FFF2-40B4-BE49-F238E27FC236}">
                <a16:creationId xmlns:a16="http://schemas.microsoft.com/office/drawing/2014/main" id="{0AB9E7E8-832E-E513-2496-EEBEFFE6A818}"/>
              </a:ext>
            </a:extLst>
          </p:cNvPr>
          <p:cNvSpPr/>
          <p:nvPr/>
        </p:nvSpPr>
        <p:spPr>
          <a:xfrm>
            <a:off x="8803680" y="2184084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нак ''плюс'' 23">
            <a:extLst>
              <a:ext uri="{FF2B5EF4-FFF2-40B4-BE49-F238E27FC236}">
                <a16:creationId xmlns:a16="http://schemas.microsoft.com/office/drawing/2014/main" id="{50AA8E1C-57F0-434A-EEBA-97944F11D75A}"/>
              </a:ext>
            </a:extLst>
          </p:cNvPr>
          <p:cNvSpPr/>
          <p:nvPr/>
        </p:nvSpPr>
        <p:spPr>
          <a:xfrm>
            <a:off x="4623782" y="2404994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нак ''плюс'' 24">
            <a:extLst>
              <a:ext uri="{FF2B5EF4-FFF2-40B4-BE49-F238E27FC236}">
                <a16:creationId xmlns:a16="http://schemas.microsoft.com/office/drawing/2014/main" id="{729C3AC8-2EE7-7CF3-D37C-BECAC1704907}"/>
              </a:ext>
            </a:extLst>
          </p:cNvPr>
          <p:cNvSpPr/>
          <p:nvPr/>
        </p:nvSpPr>
        <p:spPr>
          <a:xfrm>
            <a:off x="6711515" y="2417816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нак ''плюс'' 25">
            <a:extLst>
              <a:ext uri="{FF2B5EF4-FFF2-40B4-BE49-F238E27FC236}">
                <a16:creationId xmlns:a16="http://schemas.microsoft.com/office/drawing/2014/main" id="{49D74142-DD88-49DE-E73A-355ADB4E34DD}"/>
              </a:ext>
            </a:extLst>
          </p:cNvPr>
          <p:cNvSpPr/>
          <p:nvPr/>
        </p:nvSpPr>
        <p:spPr>
          <a:xfrm>
            <a:off x="8811079" y="2404994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нак ''плюс'' 26">
            <a:extLst>
              <a:ext uri="{FF2B5EF4-FFF2-40B4-BE49-F238E27FC236}">
                <a16:creationId xmlns:a16="http://schemas.microsoft.com/office/drawing/2014/main" id="{5FD9260B-F1A3-0C34-8987-72E43CD40859}"/>
              </a:ext>
            </a:extLst>
          </p:cNvPr>
          <p:cNvSpPr/>
          <p:nvPr/>
        </p:nvSpPr>
        <p:spPr>
          <a:xfrm>
            <a:off x="10685751" y="2613864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нак ''плюс'' 27">
            <a:extLst>
              <a:ext uri="{FF2B5EF4-FFF2-40B4-BE49-F238E27FC236}">
                <a16:creationId xmlns:a16="http://schemas.microsoft.com/office/drawing/2014/main" id="{9F653BF4-2AFC-3EC2-20F5-B3C658C68B4A}"/>
              </a:ext>
            </a:extLst>
          </p:cNvPr>
          <p:cNvSpPr/>
          <p:nvPr/>
        </p:nvSpPr>
        <p:spPr>
          <a:xfrm>
            <a:off x="8803679" y="2616382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нак ''плюс'' 28">
            <a:extLst>
              <a:ext uri="{FF2B5EF4-FFF2-40B4-BE49-F238E27FC236}">
                <a16:creationId xmlns:a16="http://schemas.microsoft.com/office/drawing/2014/main" id="{7811B940-4C60-42B9-FC96-101DE5BB8C65}"/>
              </a:ext>
            </a:extLst>
          </p:cNvPr>
          <p:cNvSpPr/>
          <p:nvPr/>
        </p:nvSpPr>
        <p:spPr>
          <a:xfrm>
            <a:off x="6711515" y="2616382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нак ''плюс'' 29">
            <a:extLst>
              <a:ext uri="{FF2B5EF4-FFF2-40B4-BE49-F238E27FC236}">
                <a16:creationId xmlns:a16="http://schemas.microsoft.com/office/drawing/2014/main" id="{608166CB-87FC-B713-8498-8869BF88904A}"/>
              </a:ext>
            </a:extLst>
          </p:cNvPr>
          <p:cNvSpPr/>
          <p:nvPr/>
        </p:nvSpPr>
        <p:spPr>
          <a:xfrm>
            <a:off x="4629697" y="2616382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нак ''плюс'' 30">
            <a:extLst>
              <a:ext uri="{FF2B5EF4-FFF2-40B4-BE49-F238E27FC236}">
                <a16:creationId xmlns:a16="http://schemas.microsoft.com/office/drawing/2014/main" id="{F3235289-F616-990A-E199-31E5A6719BEF}"/>
              </a:ext>
            </a:extLst>
          </p:cNvPr>
          <p:cNvSpPr/>
          <p:nvPr/>
        </p:nvSpPr>
        <p:spPr>
          <a:xfrm>
            <a:off x="4628211" y="2818705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" name="Знак ''плюс'' 2047">
            <a:extLst>
              <a:ext uri="{FF2B5EF4-FFF2-40B4-BE49-F238E27FC236}">
                <a16:creationId xmlns:a16="http://schemas.microsoft.com/office/drawing/2014/main" id="{983535E0-5ACC-04ED-0C4B-6B09CE4126FC}"/>
              </a:ext>
            </a:extLst>
          </p:cNvPr>
          <p:cNvSpPr/>
          <p:nvPr/>
        </p:nvSpPr>
        <p:spPr>
          <a:xfrm>
            <a:off x="4622301" y="3032875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4" name="Знак ''плюс'' 2123">
            <a:extLst>
              <a:ext uri="{FF2B5EF4-FFF2-40B4-BE49-F238E27FC236}">
                <a16:creationId xmlns:a16="http://schemas.microsoft.com/office/drawing/2014/main" id="{9F623C60-38DD-57CD-8CF3-1AFA992CF624}"/>
              </a:ext>
            </a:extLst>
          </p:cNvPr>
          <p:cNvSpPr/>
          <p:nvPr/>
        </p:nvSpPr>
        <p:spPr>
          <a:xfrm>
            <a:off x="6711493" y="3006967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9" name="Знак ''плюс'' 2138">
            <a:extLst>
              <a:ext uri="{FF2B5EF4-FFF2-40B4-BE49-F238E27FC236}">
                <a16:creationId xmlns:a16="http://schemas.microsoft.com/office/drawing/2014/main" id="{9C8F3378-9A3E-2DEC-E45F-83F644F68047}"/>
              </a:ext>
            </a:extLst>
          </p:cNvPr>
          <p:cNvSpPr/>
          <p:nvPr/>
        </p:nvSpPr>
        <p:spPr>
          <a:xfrm>
            <a:off x="8818478" y="3021056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3" name="Знак ''плюс'' 2142">
            <a:extLst>
              <a:ext uri="{FF2B5EF4-FFF2-40B4-BE49-F238E27FC236}">
                <a16:creationId xmlns:a16="http://schemas.microsoft.com/office/drawing/2014/main" id="{90E33B29-5132-C109-D264-92348A920DA4}"/>
              </a:ext>
            </a:extLst>
          </p:cNvPr>
          <p:cNvSpPr/>
          <p:nvPr/>
        </p:nvSpPr>
        <p:spPr>
          <a:xfrm>
            <a:off x="10685751" y="3029971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7" name="Знак ''минус'' 2146">
            <a:extLst>
              <a:ext uri="{FF2B5EF4-FFF2-40B4-BE49-F238E27FC236}">
                <a16:creationId xmlns:a16="http://schemas.microsoft.com/office/drawing/2014/main" id="{B0C47BCF-BC62-0A51-4746-F71D9532163E}"/>
              </a:ext>
            </a:extLst>
          </p:cNvPr>
          <p:cNvSpPr/>
          <p:nvPr/>
        </p:nvSpPr>
        <p:spPr>
          <a:xfrm>
            <a:off x="8818479" y="1910564"/>
            <a:ext cx="275207" cy="39336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48" name="Знак ''минус'' 2147">
            <a:extLst>
              <a:ext uri="{FF2B5EF4-FFF2-40B4-BE49-F238E27FC236}">
                <a16:creationId xmlns:a16="http://schemas.microsoft.com/office/drawing/2014/main" id="{AD2D3DDF-1B8B-BCD8-E326-9D89652A2F86}"/>
              </a:ext>
            </a:extLst>
          </p:cNvPr>
          <p:cNvSpPr/>
          <p:nvPr/>
        </p:nvSpPr>
        <p:spPr>
          <a:xfrm>
            <a:off x="10700542" y="1910563"/>
            <a:ext cx="275207" cy="39336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51" name="Знак ''минус'' 2150">
            <a:extLst>
              <a:ext uri="{FF2B5EF4-FFF2-40B4-BE49-F238E27FC236}">
                <a16:creationId xmlns:a16="http://schemas.microsoft.com/office/drawing/2014/main" id="{8DC7C905-B645-4696-8A8C-8D9115E21B10}"/>
              </a:ext>
            </a:extLst>
          </p:cNvPr>
          <p:cNvSpPr/>
          <p:nvPr/>
        </p:nvSpPr>
        <p:spPr>
          <a:xfrm>
            <a:off x="6711516" y="2728817"/>
            <a:ext cx="275207" cy="39336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60" name="Знак ''минус'' 2159">
            <a:extLst>
              <a:ext uri="{FF2B5EF4-FFF2-40B4-BE49-F238E27FC236}">
                <a16:creationId xmlns:a16="http://schemas.microsoft.com/office/drawing/2014/main" id="{38A4D752-4E64-0B0E-3E91-80C70671BF18}"/>
              </a:ext>
            </a:extLst>
          </p:cNvPr>
          <p:cNvSpPr/>
          <p:nvPr/>
        </p:nvSpPr>
        <p:spPr>
          <a:xfrm>
            <a:off x="10700542" y="2728817"/>
            <a:ext cx="275207" cy="39336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61" name="Знак ''минус'' 2160">
            <a:extLst>
              <a:ext uri="{FF2B5EF4-FFF2-40B4-BE49-F238E27FC236}">
                <a16:creationId xmlns:a16="http://schemas.microsoft.com/office/drawing/2014/main" id="{8537CEDF-381D-EB98-B5B7-423CFBC3373B}"/>
              </a:ext>
            </a:extLst>
          </p:cNvPr>
          <p:cNvSpPr/>
          <p:nvPr/>
        </p:nvSpPr>
        <p:spPr>
          <a:xfrm>
            <a:off x="8818478" y="2721342"/>
            <a:ext cx="275207" cy="39336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62" name="Знак ''минус'' 2161">
            <a:extLst>
              <a:ext uri="{FF2B5EF4-FFF2-40B4-BE49-F238E27FC236}">
                <a16:creationId xmlns:a16="http://schemas.microsoft.com/office/drawing/2014/main" id="{AC63831C-C624-FAD6-E113-ED70DB5C587D}"/>
              </a:ext>
            </a:extLst>
          </p:cNvPr>
          <p:cNvSpPr/>
          <p:nvPr/>
        </p:nvSpPr>
        <p:spPr>
          <a:xfrm>
            <a:off x="10700541" y="2137634"/>
            <a:ext cx="275207" cy="39336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63" name="Знак ''плюс'' 2162">
            <a:extLst>
              <a:ext uri="{FF2B5EF4-FFF2-40B4-BE49-F238E27FC236}">
                <a16:creationId xmlns:a16="http://schemas.microsoft.com/office/drawing/2014/main" id="{7AB137A0-24AE-635D-639C-EA275E010901}"/>
              </a:ext>
            </a:extLst>
          </p:cNvPr>
          <p:cNvSpPr/>
          <p:nvPr/>
        </p:nvSpPr>
        <p:spPr>
          <a:xfrm>
            <a:off x="4622301" y="3226165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4" name="Знак ''плюс'' 2163">
            <a:extLst>
              <a:ext uri="{FF2B5EF4-FFF2-40B4-BE49-F238E27FC236}">
                <a16:creationId xmlns:a16="http://schemas.microsoft.com/office/drawing/2014/main" id="{E87EC572-0BD3-C4E6-6E6E-F5562643F1F7}"/>
              </a:ext>
            </a:extLst>
          </p:cNvPr>
          <p:cNvSpPr/>
          <p:nvPr/>
        </p:nvSpPr>
        <p:spPr>
          <a:xfrm>
            <a:off x="6711513" y="3222214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5" name="Знак ''плюс'' 2164">
            <a:extLst>
              <a:ext uri="{FF2B5EF4-FFF2-40B4-BE49-F238E27FC236}">
                <a16:creationId xmlns:a16="http://schemas.microsoft.com/office/drawing/2014/main" id="{3F3EB841-FC29-C027-4CF2-83C35E532E51}"/>
              </a:ext>
            </a:extLst>
          </p:cNvPr>
          <p:cNvSpPr/>
          <p:nvPr/>
        </p:nvSpPr>
        <p:spPr>
          <a:xfrm>
            <a:off x="8818475" y="3229504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6" name="Знак ''плюс'' 2165">
            <a:extLst>
              <a:ext uri="{FF2B5EF4-FFF2-40B4-BE49-F238E27FC236}">
                <a16:creationId xmlns:a16="http://schemas.microsoft.com/office/drawing/2014/main" id="{502FF941-EAC9-DEFD-161D-664BB2DBB25D}"/>
              </a:ext>
            </a:extLst>
          </p:cNvPr>
          <p:cNvSpPr/>
          <p:nvPr/>
        </p:nvSpPr>
        <p:spPr>
          <a:xfrm>
            <a:off x="10693146" y="3232680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7" name="Знак ''плюс'' 2166">
            <a:extLst>
              <a:ext uri="{FF2B5EF4-FFF2-40B4-BE49-F238E27FC236}">
                <a16:creationId xmlns:a16="http://schemas.microsoft.com/office/drawing/2014/main" id="{1E4DE178-A197-C0A0-B52A-9F53E17906B2}"/>
              </a:ext>
            </a:extLst>
          </p:cNvPr>
          <p:cNvSpPr/>
          <p:nvPr/>
        </p:nvSpPr>
        <p:spPr>
          <a:xfrm>
            <a:off x="6715941" y="3419502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8" name="Знак ''плюс'' 2167">
            <a:extLst>
              <a:ext uri="{FF2B5EF4-FFF2-40B4-BE49-F238E27FC236}">
                <a16:creationId xmlns:a16="http://schemas.microsoft.com/office/drawing/2014/main" id="{7831DED6-B0E9-164B-A45E-6D6C2E4D9D42}"/>
              </a:ext>
            </a:extLst>
          </p:cNvPr>
          <p:cNvSpPr/>
          <p:nvPr/>
        </p:nvSpPr>
        <p:spPr>
          <a:xfrm>
            <a:off x="8819949" y="3425730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9" name="Знак ''плюс'' 2168">
            <a:extLst>
              <a:ext uri="{FF2B5EF4-FFF2-40B4-BE49-F238E27FC236}">
                <a16:creationId xmlns:a16="http://schemas.microsoft.com/office/drawing/2014/main" id="{A9ED5D64-1CA0-958B-19B9-1AD5640943E3}"/>
              </a:ext>
            </a:extLst>
          </p:cNvPr>
          <p:cNvSpPr/>
          <p:nvPr/>
        </p:nvSpPr>
        <p:spPr>
          <a:xfrm>
            <a:off x="10700540" y="3435389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0" name="Знак ''плюс'' 2169">
            <a:extLst>
              <a:ext uri="{FF2B5EF4-FFF2-40B4-BE49-F238E27FC236}">
                <a16:creationId xmlns:a16="http://schemas.microsoft.com/office/drawing/2014/main" id="{590935BF-8036-78B9-35A2-5979EC3A3879}"/>
              </a:ext>
            </a:extLst>
          </p:cNvPr>
          <p:cNvSpPr/>
          <p:nvPr/>
        </p:nvSpPr>
        <p:spPr>
          <a:xfrm>
            <a:off x="4616381" y="3649173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1" name="Знак ''плюс'' 2170">
            <a:extLst>
              <a:ext uri="{FF2B5EF4-FFF2-40B4-BE49-F238E27FC236}">
                <a16:creationId xmlns:a16="http://schemas.microsoft.com/office/drawing/2014/main" id="{FFF027D3-026B-62EA-E0B1-D088BD398528}"/>
              </a:ext>
            </a:extLst>
          </p:cNvPr>
          <p:cNvSpPr/>
          <p:nvPr/>
        </p:nvSpPr>
        <p:spPr>
          <a:xfrm>
            <a:off x="6713717" y="3650131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2" name="Знак ''плюс'' 2171">
            <a:extLst>
              <a:ext uri="{FF2B5EF4-FFF2-40B4-BE49-F238E27FC236}">
                <a16:creationId xmlns:a16="http://schemas.microsoft.com/office/drawing/2014/main" id="{D1D687FD-151E-A80A-110B-AD2AF9C3D76F}"/>
              </a:ext>
            </a:extLst>
          </p:cNvPr>
          <p:cNvSpPr/>
          <p:nvPr/>
        </p:nvSpPr>
        <p:spPr>
          <a:xfrm>
            <a:off x="8827366" y="3660371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3" name="Знак ''плюс'' 2172">
            <a:extLst>
              <a:ext uri="{FF2B5EF4-FFF2-40B4-BE49-F238E27FC236}">
                <a16:creationId xmlns:a16="http://schemas.microsoft.com/office/drawing/2014/main" id="{A5E534AC-5299-B56C-A20E-5CE1704CF26A}"/>
              </a:ext>
            </a:extLst>
          </p:cNvPr>
          <p:cNvSpPr/>
          <p:nvPr/>
        </p:nvSpPr>
        <p:spPr>
          <a:xfrm>
            <a:off x="10700540" y="3660371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4" name="Знак ''плюс'' 2173">
            <a:extLst>
              <a:ext uri="{FF2B5EF4-FFF2-40B4-BE49-F238E27FC236}">
                <a16:creationId xmlns:a16="http://schemas.microsoft.com/office/drawing/2014/main" id="{17D55436-B097-CA28-9F04-353739DD5FBA}"/>
              </a:ext>
            </a:extLst>
          </p:cNvPr>
          <p:cNvSpPr/>
          <p:nvPr/>
        </p:nvSpPr>
        <p:spPr>
          <a:xfrm>
            <a:off x="4614157" y="3841835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5" name="Знак ''плюс'' 2174">
            <a:extLst>
              <a:ext uri="{FF2B5EF4-FFF2-40B4-BE49-F238E27FC236}">
                <a16:creationId xmlns:a16="http://schemas.microsoft.com/office/drawing/2014/main" id="{ACEA8874-9AC7-BE7C-B14A-DF40337BFC6C}"/>
              </a:ext>
            </a:extLst>
          </p:cNvPr>
          <p:cNvSpPr/>
          <p:nvPr/>
        </p:nvSpPr>
        <p:spPr>
          <a:xfrm>
            <a:off x="6711493" y="3841835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6" name="Знак ''плюс'' 2175">
            <a:extLst>
              <a:ext uri="{FF2B5EF4-FFF2-40B4-BE49-F238E27FC236}">
                <a16:creationId xmlns:a16="http://schemas.microsoft.com/office/drawing/2014/main" id="{04C7588E-4254-5109-73D7-C064784E5262}"/>
              </a:ext>
            </a:extLst>
          </p:cNvPr>
          <p:cNvSpPr/>
          <p:nvPr/>
        </p:nvSpPr>
        <p:spPr>
          <a:xfrm>
            <a:off x="8825142" y="3853375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7" name="Знак ''плюс'' 2176">
            <a:extLst>
              <a:ext uri="{FF2B5EF4-FFF2-40B4-BE49-F238E27FC236}">
                <a16:creationId xmlns:a16="http://schemas.microsoft.com/office/drawing/2014/main" id="{125DD81D-3391-A3C8-BD09-96EDA7FC5E6E}"/>
              </a:ext>
            </a:extLst>
          </p:cNvPr>
          <p:cNvSpPr/>
          <p:nvPr/>
        </p:nvSpPr>
        <p:spPr>
          <a:xfrm>
            <a:off x="10699815" y="3855043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78" name="Знак ''плюс'' 2177">
            <a:extLst>
              <a:ext uri="{FF2B5EF4-FFF2-40B4-BE49-F238E27FC236}">
                <a16:creationId xmlns:a16="http://schemas.microsoft.com/office/drawing/2014/main" id="{57CAD810-16D2-3CA7-A6E8-266AAE452660}"/>
              </a:ext>
            </a:extLst>
          </p:cNvPr>
          <p:cNvSpPr/>
          <p:nvPr/>
        </p:nvSpPr>
        <p:spPr>
          <a:xfrm>
            <a:off x="4618590" y="3988699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9" name="Знак ''плюс'' 2178">
            <a:extLst>
              <a:ext uri="{FF2B5EF4-FFF2-40B4-BE49-F238E27FC236}">
                <a16:creationId xmlns:a16="http://schemas.microsoft.com/office/drawing/2014/main" id="{3969877A-68C6-06B6-B75E-DD9B7119D0C8}"/>
              </a:ext>
            </a:extLst>
          </p:cNvPr>
          <p:cNvSpPr/>
          <p:nvPr/>
        </p:nvSpPr>
        <p:spPr>
          <a:xfrm>
            <a:off x="6713702" y="3996715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0" name="Знак ''плюс'' 2179">
            <a:extLst>
              <a:ext uri="{FF2B5EF4-FFF2-40B4-BE49-F238E27FC236}">
                <a16:creationId xmlns:a16="http://schemas.microsoft.com/office/drawing/2014/main" id="{4B4EA276-2492-2AFC-24D6-CD6FBA9F474E}"/>
              </a:ext>
            </a:extLst>
          </p:cNvPr>
          <p:cNvSpPr/>
          <p:nvPr/>
        </p:nvSpPr>
        <p:spPr>
          <a:xfrm>
            <a:off x="8825142" y="4014860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" name="Знак ''плюс'' 2180">
            <a:extLst>
              <a:ext uri="{FF2B5EF4-FFF2-40B4-BE49-F238E27FC236}">
                <a16:creationId xmlns:a16="http://schemas.microsoft.com/office/drawing/2014/main" id="{043128B7-CDC4-0DA9-1B96-C338C11A52D9}"/>
              </a:ext>
            </a:extLst>
          </p:cNvPr>
          <p:cNvSpPr/>
          <p:nvPr/>
        </p:nvSpPr>
        <p:spPr>
          <a:xfrm>
            <a:off x="10687987" y="4003221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2" name="Знак ''плюс'' 2181">
            <a:extLst>
              <a:ext uri="{FF2B5EF4-FFF2-40B4-BE49-F238E27FC236}">
                <a16:creationId xmlns:a16="http://schemas.microsoft.com/office/drawing/2014/main" id="{254EC527-6778-23F0-146C-9BB3AEF13B96}"/>
              </a:ext>
            </a:extLst>
          </p:cNvPr>
          <p:cNvSpPr/>
          <p:nvPr/>
        </p:nvSpPr>
        <p:spPr>
          <a:xfrm>
            <a:off x="6711487" y="4351015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3" name="Знак ''минус'' 2182">
            <a:extLst>
              <a:ext uri="{FF2B5EF4-FFF2-40B4-BE49-F238E27FC236}">
                <a16:creationId xmlns:a16="http://schemas.microsoft.com/office/drawing/2014/main" id="{899D3F1E-E270-41A0-A150-2C4649A64B20}"/>
              </a:ext>
            </a:extLst>
          </p:cNvPr>
          <p:cNvSpPr/>
          <p:nvPr/>
        </p:nvSpPr>
        <p:spPr>
          <a:xfrm>
            <a:off x="4611933" y="3352528"/>
            <a:ext cx="275207" cy="39336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84" name="Знак ''минус'' 2183">
            <a:extLst>
              <a:ext uri="{FF2B5EF4-FFF2-40B4-BE49-F238E27FC236}">
                <a16:creationId xmlns:a16="http://schemas.microsoft.com/office/drawing/2014/main" id="{5EA7670A-944B-9FEF-B5DF-9AEDAAD7EAA1}"/>
              </a:ext>
            </a:extLst>
          </p:cNvPr>
          <p:cNvSpPr/>
          <p:nvPr/>
        </p:nvSpPr>
        <p:spPr>
          <a:xfrm>
            <a:off x="10693145" y="4601041"/>
            <a:ext cx="275207" cy="39336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85" name="Знак ''минус'' 2184">
            <a:extLst>
              <a:ext uri="{FF2B5EF4-FFF2-40B4-BE49-F238E27FC236}">
                <a16:creationId xmlns:a16="http://schemas.microsoft.com/office/drawing/2014/main" id="{6E95F912-F5E6-28D0-086A-A373B0BFC3D7}"/>
              </a:ext>
            </a:extLst>
          </p:cNvPr>
          <p:cNvSpPr/>
          <p:nvPr/>
        </p:nvSpPr>
        <p:spPr>
          <a:xfrm>
            <a:off x="10688720" y="4779786"/>
            <a:ext cx="275207" cy="39336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86" name="Знак ''минус'' 2185">
            <a:extLst>
              <a:ext uri="{FF2B5EF4-FFF2-40B4-BE49-F238E27FC236}">
                <a16:creationId xmlns:a16="http://schemas.microsoft.com/office/drawing/2014/main" id="{40A6D774-CB3A-7209-7663-8DDBA5165267}"/>
              </a:ext>
            </a:extLst>
          </p:cNvPr>
          <p:cNvSpPr/>
          <p:nvPr/>
        </p:nvSpPr>
        <p:spPr>
          <a:xfrm>
            <a:off x="4635603" y="5125919"/>
            <a:ext cx="275207" cy="39336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87" name="Знак ''минус'' 2186">
            <a:extLst>
              <a:ext uri="{FF2B5EF4-FFF2-40B4-BE49-F238E27FC236}">
                <a16:creationId xmlns:a16="http://schemas.microsoft.com/office/drawing/2014/main" id="{5C701B40-BC54-E21B-556A-446708D32DDC}"/>
              </a:ext>
            </a:extLst>
          </p:cNvPr>
          <p:cNvSpPr/>
          <p:nvPr/>
        </p:nvSpPr>
        <p:spPr>
          <a:xfrm>
            <a:off x="10694618" y="5107374"/>
            <a:ext cx="275207" cy="39336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88" name="Знак ''минус'' 2187">
            <a:extLst>
              <a:ext uri="{FF2B5EF4-FFF2-40B4-BE49-F238E27FC236}">
                <a16:creationId xmlns:a16="http://schemas.microsoft.com/office/drawing/2014/main" id="{4B332B58-0FD6-6E23-B71D-2D9BBC12D39F}"/>
              </a:ext>
            </a:extLst>
          </p:cNvPr>
          <p:cNvSpPr/>
          <p:nvPr/>
        </p:nvSpPr>
        <p:spPr>
          <a:xfrm>
            <a:off x="10702736" y="5469437"/>
            <a:ext cx="275207" cy="39336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89" name="Знак ''плюс'' 2188">
            <a:extLst>
              <a:ext uri="{FF2B5EF4-FFF2-40B4-BE49-F238E27FC236}">
                <a16:creationId xmlns:a16="http://schemas.microsoft.com/office/drawing/2014/main" id="{738D339D-C46D-91D4-456E-267FEC87152E}"/>
              </a:ext>
            </a:extLst>
          </p:cNvPr>
          <p:cNvSpPr/>
          <p:nvPr/>
        </p:nvSpPr>
        <p:spPr>
          <a:xfrm>
            <a:off x="4621564" y="4173699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0" name="Знак ''плюс'' 2189">
            <a:extLst>
              <a:ext uri="{FF2B5EF4-FFF2-40B4-BE49-F238E27FC236}">
                <a16:creationId xmlns:a16="http://schemas.microsoft.com/office/drawing/2014/main" id="{817820CD-1D8F-83B0-C31A-72BEE3A43B1D}"/>
              </a:ext>
            </a:extLst>
          </p:cNvPr>
          <p:cNvSpPr/>
          <p:nvPr/>
        </p:nvSpPr>
        <p:spPr>
          <a:xfrm>
            <a:off x="4621563" y="4357011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1" name="Знак ''плюс'' 2190">
            <a:extLst>
              <a:ext uri="{FF2B5EF4-FFF2-40B4-BE49-F238E27FC236}">
                <a16:creationId xmlns:a16="http://schemas.microsoft.com/office/drawing/2014/main" id="{EABDF9CD-055C-84C0-F046-676E2C5BCBF7}"/>
              </a:ext>
            </a:extLst>
          </p:cNvPr>
          <p:cNvSpPr/>
          <p:nvPr/>
        </p:nvSpPr>
        <p:spPr>
          <a:xfrm>
            <a:off x="4621563" y="4525621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2" name="Знак ''плюс'' 2191">
            <a:extLst>
              <a:ext uri="{FF2B5EF4-FFF2-40B4-BE49-F238E27FC236}">
                <a16:creationId xmlns:a16="http://schemas.microsoft.com/office/drawing/2014/main" id="{4D507DB6-3084-D2C3-772A-3EEFC7B3348B}"/>
              </a:ext>
            </a:extLst>
          </p:cNvPr>
          <p:cNvSpPr/>
          <p:nvPr/>
        </p:nvSpPr>
        <p:spPr>
          <a:xfrm>
            <a:off x="4621566" y="4684366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3" name="Знак ''плюс'' 2192">
            <a:extLst>
              <a:ext uri="{FF2B5EF4-FFF2-40B4-BE49-F238E27FC236}">
                <a16:creationId xmlns:a16="http://schemas.microsoft.com/office/drawing/2014/main" id="{B9F05D1F-10BC-EED1-BE1E-2F4A116D3199}"/>
              </a:ext>
            </a:extLst>
          </p:cNvPr>
          <p:cNvSpPr/>
          <p:nvPr/>
        </p:nvSpPr>
        <p:spPr>
          <a:xfrm>
            <a:off x="4628210" y="4867678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4" name="Знак ''плюс'' 2193">
            <a:extLst>
              <a:ext uri="{FF2B5EF4-FFF2-40B4-BE49-F238E27FC236}">
                <a16:creationId xmlns:a16="http://schemas.microsoft.com/office/drawing/2014/main" id="{8B202D24-487E-43DC-B35F-95C0CEB7C90A}"/>
              </a:ext>
            </a:extLst>
          </p:cNvPr>
          <p:cNvSpPr/>
          <p:nvPr/>
        </p:nvSpPr>
        <p:spPr>
          <a:xfrm>
            <a:off x="4628209" y="5045353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5" name="Знак ''плюс'' 2194">
            <a:extLst>
              <a:ext uri="{FF2B5EF4-FFF2-40B4-BE49-F238E27FC236}">
                <a16:creationId xmlns:a16="http://schemas.microsoft.com/office/drawing/2014/main" id="{9CA6D45B-C5E6-C00A-2975-B453AE2A5413}"/>
              </a:ext>
            </a:extLst>
          </p:cNvPr>
          <p:cNvSpPr/>
          <p:nvPr/>
        </p:nvSpPr>
        <p:spPr>
          <a:xfrm>
            <a:off x="4643730" y="5372890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6" name="Знак ''плюс'' 2195">
            <a:extLst>
              <a:ext uri="{FF2B5EF4-FFF2-40B4-BE49-F238E27FC236}">
                <a16:creationId xmlns:a16="http://schemas.microsoft.com/office/drawing/2014/main" id="{275DE9D6-0476-D222-F7AE-4F76EE187574}"/>
              </a:ext>
            </a:extLst>
          </p:cNvPr>
          <p:cNvSpPr/>
          <p:nvPr/>
        </p:nvSpPr>
        <p:spPr>
          <a:xfrm>
            <a:off x="4640039" y="5546274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7" name="Знак ''плюс'' 2196">
            <a:extLst>
              <a:ext uri="{FF2B5EF4-FFF2-40B4-BE49-F238E27FC236}">
                <a16:creationId xmlns:a16="http://schemas.microsoft.com/office/drawing/2014/main" id="{0DFD3B06-19E2-42C3-240C-21FA0EBE56AE}"/>
              </a:ext>
            </a:extLst>
          </p:cNvPr>
          <p:cNvSpPr/>
          <p:nvPr/>
        </p:nvSpPr>
        <p:spPr>
          <a:xfrm>
            <a:off x="4630418" y="5726190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8" name="Знак ''плюс'' 2197">
            <a:extLst>
              <a:ext uri="{FF2B5EF4-FFF2-40B4-BE49-F238E27FC236}">
                <a16:creationId xmlns:a16="http://schemas.microsoft.com/office/drawing/2014/main" id="{7F0CDEE8-0547-0CDF-CACB-BA4D7525222C}"/>
              </a:ext>
            </a:extLst>
          </p:cNvPr>
          <p:cNvSpPr/>
          <p:nvPr/>
        </p:nvSpPr>
        <p:spPr>
          <a:xfrm>
            <a:off x="4643729" y="5893521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9" name="Знак ''плюс'' 2198">
            <a:extLst>
              <a:ext uri="{FF2B5EF4-FFF2-40B4-BE49-F238E27FC236}">
                <a16:creationId xmlns:a16="http://schemas.microsoft.com/office/drawing/2014/main" id="{40237C00-90FB-66A0-82E9-90DFE26E934F}"/>
              </a:ext>
            </a:extLst>
          </p:cNvPr>
          <p:cNvSpPr/>
          <p:nvPr/>
        </p:nvSpPr>
        <p:spPr>
          <a:xfrm>
            <a:off x="4643729" y="6055918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0" name="Знак ''плюс'' 2199">
            <a:extLst>
              <a:ext uri="{FF2B5EF4-FFF2-40B4-BE49-F238E27FC236}">
                <a16:creationId xmlns:a16="http://schemas.microsoft.com/office/drawing/2014/main" id="{3806A2C1-62E9-A819-60D9-448133790A1F}"/>
              </a:ext>
            </a:extLst>
          </p:cNvPr>
          <p:cNvSpPr/>
          <p:nvPr/>
        </p:nvSpPr>
        <p:spPr>
          <a:xfrm>
            <a:off x="4643729" y="6226884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" name="Знак ''плюс'' 2200">
            <a:extLst>
              <a:ext uri="{FF2B5EF4-FFF2-40B4-BE49-F238E27FC236}">
                <a16:creationId xmlns:a16="http://schemas.microsoft.com/office/drawing/2014/main" id="{F74C012F-AC30-6BE1-76AB-BE1013A31151}"/>
              </a:ext>
            </a:extLst>
          </p:cNvPr>
          <p:cNvSpPr/>
          <p:nvPr/>
        </p:nvSpPr>
        <p:spPr>
          <a:xfrm>
            <a:off x="4648890" y="6385646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2" name="Знак ''плюс'' 2201">
            <a:extLst>
              <a:ext uri="{FF2B5EF4-FFF2-40B4-BE49-F238E27FC236}">
                <a16:creationId xmlns:a16="http://schemas.microsoft.com/office/drawing/2014/main" id="{BE97D367-A8FD-6EC9-A9CC-BEFBEF6936E5}"/>
              </a:ext>
            </a:extLst>
          </p:cNvPr>
          <p:cNvSpPr/>
          <p:nvPr/>
        </p:nvSpPr>
        <p:spPr>
          <a:xfrm>
            <a:off x="6708514" y="4159311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3" name="Знак ''плюс'' 2202">
            <a:extLst>
              <a:ext uri="{FF2B5EF4-FFF2-40B4-BE49-F238E27FC236}">
                <a16:creationId xmlns:a16="http://schemas.microsoft.com/office/drawing/2014/main" id="{076A2E64-1CAE-28A3-8454-062C02091565}"/>
              </a:ext>
            </a:extLst>
          </p:cNvPr>
          <p:cNvSpPr/>
          <p:nvPr/>
        </p:nvSpPr>
        <p:spPr>
          <a:xfrm>
            <a:off x="6708514" y="4525621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4" name="Знак ''плюс'' 2203">
            <a:extLst>
              <a:ext uri="{FF2B5EF4-FFF2-40B4-BE49-F238E27FC236}">
                <a16:creationId xmlns:a16="http://schemas.microsoft.com/office/drawing/2014/main" id="{81646F63-FC6A-9C1F-29C0-97B4BED682E8}"/>
              </a:ext>
            </a:extLst>
          </p:cNvPr>
          <p:cNvSpPr/>
          <p:nvPr/>
        </p:nvSpPr>
        <p:spPr>
          <a:xfrm>
            <a:off x="6711487" y="4696323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5" name="Знак ''плюс'' 2204">
            <a:extLst>
              <a:ext uri="{FF2B5EF4-FFF2-40B4-BE49-F238E27FC236}">
                <a16:creationId xmlns:a16="http://schemas.microsoft.com/office/drawing/2014/main" id="{73387C64-02B9-AE81-F4A5-5A9509B5CDAB}"/>
              </a:ext>
            </a:extLst>
          </p:cNvPr>
          <p:cNvSpPr/>
          <p:nvPr/>
        </p:nvSpPr>
        <p:spPr>
          <a:xfrm>
            <a:off x="6711486" y="4874562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6" name="Знак ''плюс'' 2205">
            <a:extLst>
              <a:ext uri="{FF2B5EF4-FFF2-40B4-BE49-F238E27FC236}">
                <a16:creationId xmlns:a16="http://schemas.microsoft.com/office/drawing/2014/main" id="{A7F9460F-C8B4-8113-F76B-7101E3C1596C}"/>
              </a:ext>
            </a:extLst>
          </p:cNvPr>
          <p:cNvSpPr/>
          <p:nvPr/>
        </p:nvSpPr>
        <p:spPr>
          <a:xfrm>
            <a:off x="6723353" y="5027349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7" name="Знак ''плюс'' 2206">
            <a:extLst>
              <a:ext uri="{FF2B5EF4-FFF2-40B4-BE49-F238E27FC236}">
                <a16:creationId xmlns:a16="http://schemas.microsoft.com/office/drawing/2014/main" id="{3850AF6C-AEA7-9CF7-4DC4-50539806C6E1}"/>
              </a:ext>
            </a:extLst>
          </p:cNvPr>
          <p:cNvSpPr/>
          <p:nvPr/>
        </p:nvSpPr>
        <p:spPr>
          <a:xfrm>
            <a:off x="6723353" y="5208488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8" name="Знак ''плюс'' 2207">
            <a:extLst>
              <a:ext uri="{FF2B5EF4-FFF2-40B4-BE49-F238E27FC236}">
                <a16:creationId xmlns:a16="http://schemas.microsoft.com/office/drawing/2014/main" id="{E4920AC5-3AF9-0558-2321-4137E7EB9430}"/>
              </a:ext>
            </a:extLst>
          </p:cNvPr>
          <p:cNvSpPr/>
          <p:nvPr/>
        </p:nvSpPr>
        <p:spPr>
          <a:xfrm>
            <a:off x="6723353" y="5378479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9" name="Знак ''плюс'' 2208">
            <a:extLst>
              <a:ext uri="{FF2B5EF4-FFF2-40B4-BE49-F238E27FC236}">
                <a16:creationId xmlns:a16="http://schemas.microsoft.com/office/drawing/2014/main" id="{51670EC8-4660-F793-A7E5-AF2792FDF3C8}"/>
              </a:ext>
            </a:extLst>
          </p:cNvPr>
          <p:cNvSpPr/>
          <p:nvPr/>
        </p:nvSpPr>
        <p:spPr>
          <a:xfrm>
            <a:off x="6715941" y="5536379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0" name="Знак ''плюс'' 2209">
            <a:extLst>
              <a:ext uri="{FF2B5EF4-FFF2-40B4-BE49-F238E27FC236}">
                <a16:creationId xmlns:a16="http://schemas.microsoft.com/office/drawing/2014/main" id="{B80C5059-046B-8155-7336-31DDBE7D3829}"/>
              </a:ext>
            </a:extLst>
          </p:cNvPr>
          <p:cNvSpPr/>
          <p:nvPr/>
        </p:nvSpPr>
        <p:spPr>
          <a:xfrm>
            <a:off x="6715941" y="5701535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1" name="Знак ''плюс'' 2210">
            <a:extLst>
              <a:ext uri="{FF2B5EF4-FFF2-40B4-BE49-F238E27FC236}">
                <a16:creationId xmlns:a16="http://schemas.microsoft.com/office/drawing/2014/main" id="{EA9A85BC-E5F8-0713-53AE-CE09F0D2123E}"/>
              </a:ext>
            </a:extLst>
          </p:cNvPr>
          <p:cNvSpPr/>
          <p:nvPr/>
        </p:nvSpPr>
        <p:spPr>
          <a:xfrm>
            <a:off x="6708514" y="5893521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2" name="Знак ''плюс'' 2211">
            <a:extLst>
              <a:ext uri="{FF2B5EF4-FFF2-40B4-BE49-F238E27FC236}">
                <a16:creationId xmlns:a16="http://schemas.microsoft.com/office/drawing/2014/main" id="{DE3F8ACD-585D-0B90-7A0C-10D8F83B1A92}"/>
              </a:ext>
            </a:extLst>
          </p:cNvPr>
          <p:cNvSpPr/>
          <p:nvPr/>
        </p:nvSpPr>
        <p:spPr>
          <a:xfrm>
            <a:off x="6723353" y="6062772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3" name="Знак ''плюс'' 2212">
            <a:extLst>
              <a:ext uri="{FF2B5EF4-FFF2-40B4-BE49-F238E27FC236}">
                <a16:creationId xmlns:a16="http://schemas.microsoft.com/office/drawing/2014/main" id="{4FA0223C-D802-83A2-17A6-58EADEBE6E2E}"/>
              </a:ext>
            </a:extLst>
          </p:cNvPr>
          <p:cNvSpPr/>
          <p:nvPr/>
        </p:nvSpPr>
        <p:spPr>
          <a:xfrm>
            <a:off x="6723353" y="6245069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4" name="Знак ''плюс'' 2213">
            <a:extLst>
              <a:ext uri="{FF2B5EF4-FFF2-40B4-BE49-F238E27FC236}">
                <a16:creationId xmlns:a16="http://schemas.microsoft.com/office/drawing/2014/main" id="{771DDD74-125B-7283-B96F-FC33F3C4E44C}"/>
              </a:ext>
            </a:extLst>
          </p:cNvPr>
          <p:cNvSpPr/>
          <p:nvPr/>
        </p:nvSpPr>
        <p:spPr>
          <a:xfrm>
            <a:off x="6723353" y="6385646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5" name="Знак ''плюс'' 2214">
            <a:extLst>
              <a:ext uri="{FF2B5EF4-FFF2-40B4-BE49-F238E27FC236}">
                <a16:creationId xmlns:a16="http://schemas.microsoft.com/office/drawing/2014/main" id="{731F5D88-EB2A-5512-92B1-39A5393C4BC7}"/>
              </a:ext>
            </a:extLst>
          </p:cNvPr>
          <p:cNvSpPr/>
          <p:nvPr/>
        </p:nvSpPr>
        <p:spPr>
          <a:xfrm>
            <a:off x="8825142" y="4179838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6" name="Знак ''плюс'' 2215">
            <a:extLst>
              <a:ext uri="{FF2B5EF4-FFF2-40B4-BE49-F238E27FC236}">
                <a16:creationId xmlns:a16="http://schemas.microsoft.com/office/drawing/2014/main" id="{87C099D1-C014-0255-FE9E-9FB3D1A9CD0C}"/>
              </a:ext>
            </a:extLst>
          </p:cNvPr>
          <p:cNvSpPr/>
          <p:nvPr/>
        </p:nvSpPr>
        <p:spPr>
          <a:xfrm>
            <a:off x="8825142" y="4340639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7" name="Знак ''плюс'' 2216">
            <a:extLst>
              <a:ext uri="{FF2B5EF4-FFF2-40B4-BE49-F238E27FC236}">
                <a16:creationId xmlns:a16="http://schemas.microsoft.com/office/drawing/2014/main" id="{6B985250-1A9C-8261-E382-4A87525A3F62}"/>
              </a:ext>
            </a:extLst>
          </p:cNvPr>
          <p:cNvSpPr/>
          <p:nvPr/>
        </p:nvSpPr>
        <p:spPr>
          <a:xfrm>
            <a:off x="8825141" y="4518883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8" name="Знак ''плюс'' 2217">
            <a:extLst>
              <a:ext uri="{FF2B5EF4-FFF2-40B4-BE49-F238E27FC236}">
                <a16:creationId xmlns:a16="http://schemas.microsoft.com/office/drawing/2014/main" id="{3F0A9DA7-6C29-DC42-D836-97F3A3F12677}"/>
              </a:ext>
            </a:extLst>
          </p:cNvPr>
          <p:cNvSpPr/>
          <p:nvPr/>
        </p:nvSpPr>
        <p:spPr>
          <a:xfrm>
            <a:off x="8825142" y="4691252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9" name="Знак ''плюс'' 2218">
            <a:extLst>
              <a:ext uri="{FF2B5EF4-FFF2-40B4-BE49-F238E27FC236}">
                <a16:creationId xmlns:a16="http://schemas.microsoft.com/office/drawing/2014/main" id="{4D83BE34-E7D6-B7A4-2118-876EFD494B35}"/>
              </a:ext>
            </a:extLst>
          </p:cNvPr>
          <p:cNvSpPr/>
          <p:nvPr/>
        </p:nvSpPr>
        <p:spPr>
          <a:xfrm>
            <a:off x="8825142" y="4867678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0" name="Знак ''плюс'' 2219">
            <a:extLst>
              <a:ext uri="{FF2B5EF4-FFF2-40B4-BE49-F238E27FC236}">
                <a16:creationId xmlns:a16="http://schemas.microsoft.com/office/drawing/2014/main" id="{A0A44296-645B-EA68-4084-30E307215619}"/>
              </a:ext>
            </a:extLst>
          </p:cNvPr>
          <p:cNvSpPr/>
          <p:nvPr/>
        </p:nvSpPr>
        <p:spPr>
          <a:xfrm>
            <a:off x="8825142" y="5004217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1" name="Знак ''плюс'' 2220">
            <a:extLst>
              <a:ext uri="{FF2B5EF4-FFF2-40B4-BE49-F238E27FC236}">
                <a16:creationId xmlns:a16="http://schemas.microsoft.com/office/drawing/2014/main" id="{1DE7B90B-765E-C8BA-4F03-9D78654ADC0B}"/>
              </a:ext>
            </a:extLst>
          </p:cNvPr>
          <p:cNvSpPr/>
          <p:nvPr/>
        </p:nvSpPr>
        <p:spPr>
          <a:xfrm>
            <a:off x="8828051" y="5182536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2" name="Знак ''плюс'' 2221">
            <a:extLst>
              <a:ext uri="{FF2B5EF4-FFF2-40B4-BE49-F238E27FC236}">
                <a16:creationId xmlns:a16="http://schemas.microsoft.com/office/drawing/2014/main" id="{F94B6960-CFE8-8016-CA04-3178E755B168}"/>
              </a:ext>
            </a:extLst>
          </p:cNvPr>
          <p:cNvSpPr/>
          <p:nvPr/>
        </p:nvSpPr>
        <p:spPr>
          <a:xfrm>
            <a:off x="8825142" y="5371067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3" name="Знак ''плюс'' 2222">
            <a:extLst>
              <a:ext uri="{FF2B5EF4-FFF2-40B4-BE49-F238E27FC236}">
                <a16:creationId xmlns:a16="http://schemas.microsoft.com/office/drawing/2014/main" id="{C4981311-6E88-56D3-8C17-972E634874AC}"/>
              </a:ext>
            </a:extLst>
          </p:cNvPr>
          <p:cNvSpPr/>
          <p:nvPr/>
        </p:nvSpPr>
        <p:spPr>
          <a:xfrm>
            <a:off x="8825142" y="5551905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4" name="Знак ''плюс'' 2223">
            <a:extLst>
              <a:ext uri="{FF2B5EF4-FFF2-40B4-BE49-F238E27FC236}">
                <a16:creationId xmlns:a16="http://schemas.microsoft.com/office/drawing/2014/main" id="{628BE5E2-5E36-AA8C-C918-FC40140D2E7C}"/>
              </a:ext>
            </a:extLst>
          </p:cNvPr>
          <p:cNvSpPr/>
          <p:nvPr/>
        </p:nvSpPr>
        <p:spPr>
          <a:xfrm>
            <a:off x="8825142" y="5719211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5" name="Знак ''плюс'' 2224">
            <a:extLst>
              <a:ext uri="{FF2B5EF4-FFF2-40B4-BE49-F238E27FC236}">
                <a16:creationId xmlns:a16="http://schemas.microsoft.com/office/drawing/2014/main" id="{B0E5C8BD-31DF-A818-FC06-786577055B4D}"/>
              </a:ext>
            </a:extLst>
          </p:cNvPr>
          <p:cNvSpPr/>
          <p:nvPr/>
        </p:nvSpPr>
        <p:spPr>
          <a:xfrm>
            <a:off x="8825142" y="5893521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6" name="Знак ''плюс'' 2225">
            <a:extLst>
              <a:ext uri="{FF2B5EF4-FFF2-40B4-BE49-F238E27FC236}">
                <a16:creationId xmlns:a16="http://schemas.microsoft.com/office/drawing/2014/main" id="{FC3F518F-8BFB-3B30-D114-F06EC48C604A}"/>
              </a:ext>
            </a:extLst>
          </p:cNvPr>
          <p:cNvSpPr/>
          <p:nvPr/>
        </p:nvSpPr>
        <p:spPr>
          <a:xfrm>
            <a:off x="8825142" y="6036910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7" name="Знак ''плюс'' 2226">
            <a:extLst>
              <a:ext uri="{FF2B5EF4-FFF2-40B4-BE49-F238E27FC236}">
                <a16:creationId xmlns:a16="http://schemas.microsoft.com/office/drawing/2014/main" id="{2DCEB2AF-261D-83C0-6E7A-B769163DBA00}"/>
              </a:ext>
            </a:extLst>
          </p:cNvPr>
          <p:cNvSpPr/>
          <p:nvPr/>
        </p:nvSpPr>
        <p:spPr>
          <a:xfrm>
            <a:off x="8818474" y="6226884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8" name="Знак ''плюс'' 2227">
            <a:extLst>
              <a:ext uri="{FF2B5EF4-FFF2-40B4-BE49-F238E27FC236}">
                <a16:creationId xmlns:a16="http://schemas.microsoft.com/office/drawing/2014/main" id="{32FCB9AA-0DC8-077D-F1C4-A8FE55A5CC1F}"/>
              </a:ext>
            </a:extLst>
          </p:cNvPr>
          <p:cNvSpPr/>
          <p:nvPr/>
        </p:nvSpPr>
        <p:spPr>
          <a:xfrm>
            <a:off x="8825141" y="6385646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9" name="Знак ''плюс'' 2228">
            <a:extLst>
              <a:ext uri="{FF2B5EF4-FFF2-40B4-BE49-F238E27FC236}">
                <a16:creationId xmlns:a16="http://schemas.microsoft.com/office/drawing/2014/main" id="{B37A4FAF-858A-47FE-1754-4B76F591CCCA}"/>
              </a:ext>
            </a:extLst>
          </p:cNvPr>
          <p:cNvSpPr/>
          <p:nvPr/>
        </p:nvSpPr>
        <p:spPr>
          <a:xfrm>
            <a:off x="10693145" y="4166065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0" name="Знак ''плюс'' 2229">
            <a:extLst>
              <a:ext uri="{FF2B5EF4-FFF2-40B4-BE49-F238E27FC236}">
                <a16:creationId xmlns:a16="http://schemas.microsoft.com/office/drawing/2014/main" id="{4C62FE6B-B371-035A-CF37-6AA612AC8019}"/>
              </a:ext>
            </a:extLst>
          </p:cNvPr>
          <p:cNvSpPr/>
          <p:nvPr/>
        </p:nvSpPr>
        <p:spPr>
          <a:xfrm>
            <a:off x="10689460" y="4351015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1" name="Знак ''плюс'' 2230">
            <a:extLst>
              <a:ext uri="{FF2B5EF4-FFF2-40B4-BE49-F238E27FC236}">
                <a16:creationId xmlns:a16="http://schemas.microsoft.com/office/drawing/2014/main" id="{07488C74-AB5A-B114-EF58-A7536694106F}"/>
              </a:ext>
            </a:extLst>
          </p:cNvPr>
          <p:cNvSpPr/>
          <p:nvPr/>
        </p:nvSpPr>
        <p:spPr>
          <a:xfrm>
            <a:off x="10699815" y="4518883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2" name="Знак ''плюс'' 2231">
            <a:extLst>
              <a:ext uri="{FF2B5EF4-FFF2-40B4-BE49-F238E27FC236}">
                <a16:creationId xmlns:a16="http://schemas.microsoft.com/office/drawing/2014/main" id="{5C42B753-F859-71D6-0ABF-59B254C3A36B}"/>
              </a:ext>
            </a:extLst>
          </p:cNvPr>
          <p:cNvSpPr/>
          <p:nvPr/>
        </p:nvSpPr>
        <p:spPr>
          <a:xfrm>
            <a:off x="10693144" y="5035436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3" name="Знак ''плюс'' 2232">
            <a:extLst>
              <a:ext uri="{FF2B5EF4-FFF2-40B4-BE49-F238E27FC236}">
                <a16:creationId xmlns:a16="http://schemas.microsoft.com/office/drawing/2014/main" id="{C1C7589F-D22D-445B-FD78-D0006C152807}"/>
              </a:ext>
            </a:extLst>
          </p:cNvPr>
          <p:cNvSpPr/>
          <p:nvPr/>
        </p:nvSpPr>
        <p:spPr>
          <a:xfrm>
            <a:off x="10699815" y="5866296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4" name="Знак ''плюс'' 2233">
            <a:extLst>
              <a:ext uri="{FF2B5EF4-FFF2-40B4-BE49-F238E27FC236}">
                <a16:creationId xmlns:a16="http://schemas.microsoft.com/office/drawing/2014/main" id="{85A96016-29F9-03B5-3685-14752F56D738}"/>
              </a:ext>
            </a:extLst>
          </p:cNvPr>
          <p:cNvSpPr/>
          <p:nvPr/>
        </p:nvSpPr>
        <p:spPr>
          <a:xfrm>
            <a:off x="10693144" y="6055918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5" name="Знак ''плюс'' 2234">
            <a:extLst>
              <a:ext uri="{FF2B5EF4-FFF2-40B4-BE49-F238E27FC236}">
                <a16:creationId xmlns:a16="http://schemas.microsoft.com/office/drawing/2014/main" id="{095B6D3C-02E6-AB4B-0C7E-679D17C1D5DB}"/>
              </a:ext>
            </a:extLst>
          </p:cNvPr>
          <p:cNvSpPr/>
          <p:nvPr/>
        </p:nvSpPr>
        <p:spPr>
          <a:xfrm>
            <a:off x="10699815" y="6185790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6" name="Знак ''плюс'' 2235">
            <a:extLst>
              <a:ext uri="{FF2B5EF4-FFF2-40B4-BE49-F238E27FC236}">
                <a16:creationId xmlns:a16="http://schemas.microsoft.com/office/drawing/2014/main" id="{BBC38DF8-F652-6D54-C19D-C92DEBB3C9E8}"/>
              </a:ext>
            </a:extLst>
          </p:cNvPr>
          <p:cNvSpPr/>
          <p:nvPr/>
        </p:nvSpPr>
        <p:spPr>
          <a:xfrm>
            <a:off x="10699815" y="6385284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7" name="Знак ''плюс'' 2236">
            <a:extLst>
              <a:ext uri="{FF2B5EF4-FFF2-40B4-BE49-F238E27FC236}">
                <a16:creationId xmlns:a16="http://schemas.microsoft.com/office/drawing/2014/main" id="{0D76415A-1690-ADA5-9758-08358448B6E8}"/>
              </a:ext>
            </a:extLst>
          </p:cNvPr>
          <p:cNvSpPr/>
          <p:nvPr/>
        </p:nvSpPr>
        <p:spPr>
          <a:xfrm>
            <a:off x="10693144" y="5726190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8" name="Знак ''плюс'' 2237">
            <a:extLst>
              <a:ext uri="{FF2B5EF4-FFF2-40B4-BE49-F238E27FC236}">
                <a16:creationId xmlns:a16="http://schemas.microsoft.com/office/drawing/2014/main" id="{87A29A0B-2CFF-7FE2-8D31-1B580B6BAA8F}"/>
              </a:ext>
            </a:extLst>
          </p:cNvPr>
          <p:cNvSpPr/>
          <p:nvPr/>
        </p:nvSpPr>
        <p:spPr>
          <a:xfrm>
            <a:off x="10685018" y="5364598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9" name="Знак ''плюс'' 2238">
            <a:extLst>
              <a:ext uri="{FF2B5EF4-FFF2-40B4-BE49-F238E27FC236}">
                <a16:creationId xmlns:a16="http://schemas.microsoft.com/office/drawing/2014/main" id="{F9ECECE4-55ED-A781-6FFA-7789686EBBF1}"/>
              </a:ext>
            </a:extLst>
          </p:cNvPr>
          <p:cNvSpPr/>
          <p:nvPr/>
        </p:nvSpPr>
        <p:spPr>
          <a:xfrm>
            <a:off x="4654051" y="6566718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0" name="Знак ''плюс'' 2239">
            <a:extLst>
              <a:ext uri="{FF2B5EF4-FFF2-40B4-BE49-F238E27FC236}">
                <a16:creationId xmlns:a16="http://schemas.microsoft.com/office/drawing/2014/main" id="{3B87E0DA-1538-A323-0556-519B79838906}"/>
              </a:ext>
            </a:extLst>
          </p:cNvPr>
          <p:cNvSpPr/>
          <p:nvPr/>
        </p:nvSpPr>
        <p:spPr>
          <a:xfrm>
            <a:off x="10685750" y="6554253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1" name="Знак ''плюс'' 2240">
            <a:extLst>
              <a:ext uri="{FF2B5EF4-FFF2-40B4-BE49-F238E27FC236}">
                <a16:creationId xmlns:a16="http://schemas.microsoft.com/office/drawing/2014/main" id="{A51C9871-A0C7-A07E-CA9D-48B9C0D2C9FC}"/>
              </a:ext>
            </a:extLst>
          </p:cNvPr>
          <p:cNvSpPr/>
          <p:nvPr/>
        </p:nvSpPr>
        <p:spPr>
          <a:xfrm>
            <a:off x="8825142" y="6571700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2" name="Знак ''плюс'' 2241">
            <a:extLst>
              <a:ext uri="{FF2B5EF4-FFF2-40B4-BE49-F238E27FC236}">
                <a16:creationId xmlns:a16="http://schemas.microsoft.com/office/drawing/2014/main" id="{22B3F28B-BA8C-3D0A-0AC1-B1687B266F03}"/>
              </a:ext>
            </a:extLst>
          </p:cNvPr>
          <p:cNvSpPr/>
          <p:nvPr/>
        </p:nvSpPr>
        <p:spPr>
          <a:xfrm>
            <a:off x="6723353" y="6563991"/>
            <a:ext cx="275207" cy="23969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43" name="Рисунок 2242">
            <a:extLst>
              <a:ext uri="{FF2B5EF4-FFF2-40B4-BE49-F238E27FC236}">
                <a16:creationId xmlns:a16="http://schemas.microsoft.com/office/drawing/2014/main" id="{94AD450F-3E51-5969-FC8B-6230CB0B7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276" y="5812287"/>
            <a:ext cx="1763776" cy="8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5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DB6D3-732C-4FB9-AA9C-FCB2162A76E6}"/>
              </a:ext>
            </a:extLst>
          </p:cNvPr>
          <p:cNvSpPr txBox="1"/>
          <p:nvPr/>
        </p:nvSpPr>
        <p:spPr>
          <a:xfrm>
            <a:off x="2150662" y="3788274"/>
            <a:ext cx="896992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702" y="790855"/>
            <a:ext cx="5400281" cy="2515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855" y="453478"/>
            <a:ext cx="1185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4D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экономики и </a:t>
            </a:r>
            <a:br>
              <a:rPr lang="ru-RU" sz="2400" b="1" dirty="0">
                <a:solidFill>
                  <a:srgbClr val="F4D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4D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территориального развития </a:t>
            </a:r>
          </a:p>
          <a:p>
            <a:pPr algn="ctr"/>
            <a:r>
              <a:rPr lang="ru-RU" sz="2400" b="1" dirty="0">
                <a:solidFill>
                  <a:srgbClr val="F4D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Дагестан</a:t>
            </a:r>
          </a:p>
        </p:txBody>
      </p:sp>
    </p:spTree>
    <p:extLst>
      <p:ext uri="{BB962C8B-B14F-4D97-AF65-F5344CB8AC3E}">
        <p14:creationId xmlns:p14="http://schemas.microsoft.com/office/powerpoint/2010/main" val="8604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B20DB55C-F72F-49C8-9EA8-5BB00C8D94BA}"/>
              </a:ext>
            </a:extLst>
          </p:cNvPr>
          <p:cNvGrpSpPr/>
          <p:nvPr/>
        </p:nvGrpSpPr>
        <p:grpSpPr>
          <a:xfrm>
            <a:off x="-2" y="6563170"/>
            <a:ext cx="12192001" cy="295940"/>
            <a:chOff x="0" y="4948862"/>
            <a:chExt cx="12192000" cy="1909138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F7F03A-5554-410F-9513-FF2ED77EAA8B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7ADD8D-7D77-4FF5-AF3B-A3856E5AB6D4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489" y="6563170"/>
            <a:ext cx="431800" cy="365125"/>
          </a:xfrm>
        </p:spPr>
        <p:txBody>
          <a:bodyPr/>
          <a:lstStyle/>
          <a:p>
            <a:fld id="{E08D205E-34E0-4D4E-B6CF-D546C54444F4}" type="slidenum"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F6488D-0B27-43B0-8E6A-ACEF7F2BF0D2}"/>
              </a:ext>
            </a:extLst>
          </p:cNvPr>
          <p:cNvGrpSpPr/>
          <p:nvPr/>
        </p:nvGrpSpPr>
        <p:grpSpPr>
          <a:xfrm rot="10800000">
            <a:off x="-712" y="-1884"/>
            <a:ext cx="12192001" cy="295940"/>
            <a:chOff x="0" y="4948862"/>
            <a:chExt cx="12192000" cy="19091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B92586B-E766-4578-A4CE-DD6EB5552AF6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150B1C-1111-4BD9-8CA2-52E249E3DB1D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Объект 3">
            <a:extLst>
              <a:ext uri="{FF2B5EF4-FFF2-40B4-BE49-F238E27FC236}">
                <a16:creationId xmlns:a16="http://schemas.microsoft.com/office/drawing/2014/main" id="{670444EF-41D9-40C0-B560-022AD0784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" y="198726"/>
            <a:ext cx="12059082" cy="645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54">
            <a:extLst>
              <a:ext uri="{FF2B5EF4-FFF2-40B4-BE49-F238E27FC236}">
                <a16:creationId xmlns:a16="http://schemas.microsoft.com/office/drawing/2014/main" id="{3CE569B6-34E9-4536-9D18-37BE4F3CF8B1}"/>
              </a:ext>
            </a:extLst>
          </p:cNvPr>
          <p:cNvGrpSpPr/>
          <p:nvPr/>
        </p:nvGrpSpPr>
        <p:grpSpPr>
          <a:xfrm>
            <a:off x="-2711" y="5488364"/>
            <a:ext cx="12191999" cy="1369636"/>
            <a:chOff x="0" y="4948862"/>
            <a:chExt cx="12192000" cy="1909138"/>
          </a:xfrm>
          <a:solidFill>
            <a:schemeClr val="accent1">
              <a:lumMod val="75000"/>
            </a:schemeClr>
          </a:solidFill>
        </p:grpSpPr>
        <p:sp>
          <p:nvSpPr>
            <p:cNvPr id="12" name="Freeform: Shape 55">
              <a:extLst>
                <a:ext uri="{FF2B5EF4-FFF2-40B4-BE49-F238E27FC236}">
                  <a16:creationId xmlns:a16="http://schemas.microsoft.com/office/drawing/2014/main" id="{A8C0186D-0DE6-4804-8E8E-E91DF9738BA1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56">
              <a:extLst>
                <a:ext uri="{FF2B5EF4-FFF2-40B4-BE49-F238E27FC236}">
                  <a16:creationId xmlns:a16="http://schemas.microsoft.com/office/drawing/2014/main" id="{2AA71E58-B2E4-4EF5-A152-573FD0B8688A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C4C8BA7D-4F99-4F32-BFFE-BF18A877FCCC}"/>
              </a:ext>
            </a:extLst>
          </p:cNvPr>
          <p:cNvGrpSpPr/>
          <p:nvPr/>
        </p:nvGrpSpPr>
        <p:grpSpPr>
          <a:xfrm rot="10800000">
            <a:off x="711" y="-4275"/>
            <a:ext cx="12191289" cy="1191471"/>
            <a:chOff x="0" y="4948862"/>
            <a:chExt cx="12192000" cy="1909138"/>
          </a:xfrm>
          <a:solidFill>
            <a:schemeClr val="accent1">
              <a:lumMod val="75000"/>
            </a:schemeClr>
          </a:solidFill>
        </p:grpSpPr>
        <p:sp>
          <p:nvSpPr>
            <p:cNvPr id="17" name="Freeform: Shape 33">
              <a:extLst>
                <a:ext uri="{FF2B5EF4-FFF2-40B4-BE49-F238E27FC236}">
                  <a16:creationId xmlns:a16="http://schemas.microsoft.com/office/drawing/2014/main" id="{320988FB-DAD6-4192-A7D6-5A2D6568A855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39">
              <a:extLst>
                <a:ext uri="{FF2B5EF4-FFF2-40B4-BE49-F238E27FC236}">
                  <a16:creationId xmlns:a16="http://schemas.microsoft.com/office/drawing/2014/main" id="{B96ED657-3613-4B30-BA85-A4160721C600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587" y="5386191"/>
            <a:ext cx="2045250" cy="95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489" y="6563170"/>
            <a:ext cx="431800" cy="365125"/>
          </a:xfrm>
        </p:spPr>
        <p:txBody>
          <a:bodyPr/>
          <a:lstStyle/>
          <a:p>
            <a:fld id="{E08D205E-34E0-4D4E-B6CF-D546C54444F4}" type="slidenum"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EA85AB05-81CA-4F3C-AD2D-AB183C79B325}"/>
              </a:ext>
            </a:extLst>
          </p:cNvPr>
          <p:cNvSpPr/>
          <p:nvPr/>
        </p:nvSpPr>
        <p:spPr>
          <a:xfrm>
            <a:off x="10280821" y="5660823"/>
            <a:ext cx="527222" cy="424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8" y="399495"/>
            <a:ext cx="11579401" cy="53399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E84B97-285D-45B1-875C-A97EFE952E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732" y="667113"/>
            <a:ext cx="1920132" cy="92199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529E085-12A2-4F74-B25A-DCAEACB93F96}"/>
              </a:ext>
            </a:extLst>
          </p:cNvPr>
          <p:cNvGrpSpPr/>
          <p:nvPr/>
        </p:nvGrpSpPr>
        <p:grpSpPr>
          <a:xfrm rot="10800000">
            <a:off x="-713" y="-1884"/>
            <a:ext cx="12192001" cy="978428"/>
            <a:chOff x="0" y="4948862"/>
            <a:chExt cx="12192000" cy="1909138"/>
          </a:xfrm>
          <a:solidFill>
            <a:schemeClr val="accent1">
              <a:lumMod val="75000"/>
            </a:schemeClr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4E6D69B-4F98-42DB-B24C-F8D49A2A6999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051DACD-2863-4364-9FB6-BD0B6256D126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20DB55C-F72F-49C8-9EA8-5BB00C8D94BA}"/>
              </a:ext>
            </a:extLst>
          </p:cNvPr>
          <p:cNvGrpSpPr/>
          <p:nvPr/>
        </p:nvGrpSpPr>
        <p:grpSpPr>
          <a:xfrm>
            <a:off x="-713" y="5424257"/>
            <a:ext cx="12192713" cy="1434854"/>
            <a:chOff x="0" y="4948862"/>
            <a:chExt cx="12192000" cy="1909138"/>
          </a:xfrm>
          <a:solidFill>
            <a:schemeClr val="accent1">
              <a:lumMod val="75000"/>
            </a:schemeClr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F7F03A-5554-410F-9513-FF2ED77EAA8B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7ADD8D-7D77-4FF5-AF3B-A3856E5AB6D4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390" y="5267028"/>
            <a:ext cx="2065589" cy="96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1">
            <a:extLst>
              <a:ext uri="{FF2B5EF4-FFF2-40B4-BE49-F238E27FC236}">
                <a16:creationId xmlns:a16="http://schemas.microsoft.com/office/drawing/2014/main" id="{84429B2F-09F4-B35F-5BD4-F249BE6E4BC5}"/>
              </a:ext>
            </a:extLst>
          </p:cNvPr>
          <p:cNvGrpSpPr/>
          <p:nvPr/>
        </p:nvGrpSpPr>
        <p:grpSpPr>
          <a:xfrm rot="10800000">
            <a:off x="-713" y="-1884"/>
            <a:ext cx="12192001" cy="978428"/>
            <a:chOff x="0" y="4948862"/>
            <a:chExt cx="12192000" cy="190913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Freeform: Shape 43">
              <a:extLst>
                <a:ext uri="{FF2B5EF4-FFF2-40B4-BE49-F238E27FC236}">
                  <a16:creationId xmlns:a16="http://schemas.microsoft.com/office/drawing/2014/main" id="{3E6BADD2-B1E6-E326-974F-7304DFAF0628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44">
              <a:extLst>
                <a:ext uri="{FF2B5EF4-FFF2-40B4-BE49-F238E27FC236}">
                  <a16:creationId xmlns:a16="http://schemas.microsoft.com/office/drawing/2014/main" id="{F8E4F096-B1EC-28A5-8F0B-D3B4A8DF7D43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54">
            <a:extLst>
              <a:ext uri="{FF2B5EF4-FFF2-40B4-BE49-F238E27FC236}">
                <a16:creationId xmlns:a16="http://schemas.microsoft.com/office/drawing/2014/main" id="{86B97DBC-89EA-281A-F56A-7B563E827343}"/>
              </a:ext>
            </a:extLst>
          </p:cNvPr>
          <p:cNvGrpSpPr/>
          <p:nvPr/>
        </p:nvGrpSpPr>
        <p:grpSpPr>
          <a:xfrm>
            <a:off x="-713" y="5424257"/>
            <a:ext cx="12192713" cy="1434854"/>
            <a:chOff x="0" y="4948862"/>
            <a:chExt cx="12192000" cy="190913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Freeform: Shape 55">
              <a:extLst>
                <a:ext uri="{FF2B5EF4-FFF2-40B4-BE49-F238E27FC236}">
                  <a16:creationId xmlns:a16="http://schemas.microsoft.com/office/drawing/2014/main" id="{FC2F4595-3A21-18D7-0A2C-9A38828833A7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56">
              <a:extLst>
                <a:ext uri="{FF2B5EF4-FFF2-40B4-BE49-F238E27FC236}">
                  <a16:creationId xmlns:a16="http://schemas.microsoft.com/office/drawing/2014/main" id="{E3A9D9CD-5757-1439-462B-1F04D3051DB1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AB68472-5CA3-D3EF-90FC-1E5FC8122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786242"/>
              </p:ext>
            </p:extLst>
          </p:nvPr>
        </p:nvGraphicFramePr>
        <p:xfrm>
          <a:off x="6468212" y="842320"/>
          <a:ext cx="4813728" cy="602593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74880">
                  <a:extLst>
                    <a:ext uri="{9D8B030D-6E8A-4147-A177-3AD203B41FA5}">
                      <a16:colId xmlns:a16="http://schemas.microsoft.com/office/drawing/2014/main" val="2987389276"/>
                    </a:ext>
                  </a:extLst>
                </a:gridCol>
                <a:gridCol w="2590791">
                  <a:extLst>
                    <a:ext uri="{9D8B030D-6E8A-4147-A177-3AD203B41FA5}">
                      <a16:colId xmlns:a16="http://schemas.microsoft.com/office/drawing/2014/main" val="58579854"/>
                    </a:ext>
                  </a:extLst>
                </a:gridCol>
                <a:gridCol w="1948057">
                  <a:extLst>
                    <a:ext uri="{9D8B030D-6E8A-4147-A177-3AD203B41FA5}">
                      <a16:colId xmlns:a16="http://schemas.microsoft.com/office/drawing/2014/main" val="3197903242"/>
                    </a:ext>
                  </a:extLst>
                </a:gridCol>
              </a:tblGrid>
              <a:tr h="399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Муниципальные </a:t>
                      </a:r>
                      <a:b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образования РД</a:t>
                      </a:r>
                    </a:p>
                  </a:txBody>
                  <a:tcPr marL="10896" marR="1089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10896" marR="10896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97664"/>
                  </a:ext>
                </a:extLst>
              </a:tr>
              <a:tr h="165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822330278"/>
                  </a:ext>
                </a:extLst>
              </a:tr>
              <a:tr h="167447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«Высший уровень» (от 80 до 100 баллов)</a:t>
                      </a:r>
                    </a:p>
                  </a:txBody>
                  <a:tcPr marL="10896" marR="1089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33855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2546921253"/>
                  </a:ext>
                </a:extLst>
              </a:tr>
              <a:tr h="14951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«Хороший уровень» (от 60 до 79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баллов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82861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Ахтынский район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2934507446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Сулейман-Стальский район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3353392949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Табасаранский район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3216304162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Хивский район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1565848735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Кизилюрт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4206889004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Гунибский район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1203412522"/>
                  </a:ext>
                </a:extLst>
              </a:tr>
              <a:tr h="218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Буйнакск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2725293531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Хасавюртовский район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2341933160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Избербаш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3754111427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Магарамкентский район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49029786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Дербент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486039070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Хасавюрт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3284130442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Каспийск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3212950983"/>
                  </a:ext>
                </a:extLst>
              </a:tr>
              <a:tr h="16821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«Удовлетворительный уровень» (от 40 до 59 баллов)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575458"/>
                  </a:ext>
                </a:extLst>
              </a:tr>
              <a:tr h="162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Гумбетовский район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1489389300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Южно-Сухокумск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1724951892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Новолакский район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2546540621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Сергокалинский район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339608656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Лакский район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3751662593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Кизилюртовский район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2066514238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Кулинский район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673472414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Махачкала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2296891424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Дагестанские Огни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841370867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Кизлярский район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332853808"/>
                  </a:ext>
                </a:extLst>
              </a:tr>
              <a:tr h="137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1688677306"/>
                  </a:ext>
                </a:extLst>
              </a:tr>
              <a:tr h="14951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«Неудовлетворительный уровень» (от 0 до 39 баллов)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046983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 Кизляр</a:t>
                      </a: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3500270432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Цумадинский район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extLst>
                  <a:ext uri="{0D108BD9-81ED-4DB2-BD59-A6C34878D82A}">
                    <a16:rowId xmlns:a16="http://schemas.microsoft.com/office/drawing/2014/main" val="3805490098"/>
                  </a:ext>
                </a:extLst>
              </a:tr>
              <a:tr h="14951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не представлена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597923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Каякентский район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807399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Кумторкалинский район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571294"/>
                  </a:ext>
                </a:extLst>
              </a:tr>
              <a:tr h="149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Левашинский район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96" marR="108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63650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BCD1B41-C7A9-01FC-7475-B1D3642E9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608152"/>
              </p:ext>
            </p:extLst>
          </p:nvPr>
        </p:nvGraphicFramePr>
        <p:xfrm>
          <a:off x="490405" y="793966"/>
          <a:ext cx="5233385" cy="606227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9350">
                  <a:extLst>
                    <a:ext uri="{9D8B030D-6E8A-4147-A177-3AD203B41FA5}">
                      <a16:colId xmlns:a16="http://schemas.microsoft.com/office/drawing/2014/main" val="204067196"/>
                    </a:ext>
                  </a:extLst>
                </a:gridCol>
                <a:gridCol w="1682920">
                  <a:extLst>
                    <a:ext uri="{9D8B030D-6E8A-4147-A177-3AD203B41FA5}">
                      <a16:colId xmlns:a16="http://schemas.microsoft.com/office/drawing/2014/main" val="4206615470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1669699573"/>
                    </a:ext>
                  </a:extLst>
                </a:gridCol>
                <a:gridCol w="1304190">
                  <a:extLst>
                    <a:ext uri="{9D8B030D-6E8A-4147-A177-3AD203B41FA5}">
                      <a16:colId xmlns:a16="http://schemas.microsoft.com/office/drawing/2014/main" val="856928758"/>
                    </a:ext>
                  </a:extLst>
                </a:gridCol>
              </a:tblGrid>
              <a:tr h="535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образования РД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(+/-)</a:t>
                      </a:r>
                    </a:p>
                  </a:txBody>
                  <a:tcPr marL="11285" marR="11285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211502"/>
                  </a:ext>
                </a:extLst>
              </a:tr>
              <a:tr h="185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584047971"/>
                  </a:ext>
                </a:extLst>
              </a:tr>
              <a:tr h="15026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«Высший уровень» (от 80 до 100 баллов)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635290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746221894"/>
                  </a:ext>
                </a:extLst>
              </a:tr>
              <a:tr h="14994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«Хороший уровень» (от 60 до 79 баллов)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860583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Ахтынский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 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1271692805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Табасаранский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081752526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Южно-Сухокумск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+13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935783597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Махачкала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+17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1837322174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Сулейман-Стальский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716627942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Хасавюртовский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897022001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Хивский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473887794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Магарамкентский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4228193869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Кизилюрт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526045671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Гунибский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262871373"/>
                  </a:ext>
                </a:extLst>
              </a:tr>
              <a:tr h="14994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«Удовлетворительный уровень» (от 40 до 59 баллов)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74110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Буйнакск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1736144433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Кизлярский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1831179080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Дербент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2533060783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Избербаш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519362933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Гумбетовский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567077304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Новолакский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841080250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Каспийск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186663305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Лакский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379962843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Сергокалинский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4149665910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Кизилюртовский район	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2915765989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Хасавюрт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278885212"/>
                  </a:ext>
                </a:extLst>
              </a:tr>
              <a:tr h="14994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«Неудовлетворительный уровень» (от 0 до 39 баллов)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536096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Цумадинский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+23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2219241366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Кулинский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-18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284226148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Кизляр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1227020742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Дагестанские Огни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448427118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Каякентский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949465798"/>
                  </a:ext>
                </a:extLst>
              </a:tr>
              <a:tr h="15035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не представлена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478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Кумторкалинский район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89277"/>
                  </a:ext>
                </a:extLst>
              </a:tr>
              <a:tr h="14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Левашинский район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85" marR="112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09302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614C4A-60D3-F608-3A24-A90FF17F5C63}"/>
              </a:ext>
            </a:extLst>
          </p:cNvPr>
          <p:cNvSpPr txBox="1"/>
          <p:nvPr/>
        </p:nvSpPr>
        <p:spPr>
          <a:xfrm>
            <a:off x="0" y="8205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 качества осуществления оценки регулирующего воздействия проектов муниципальных нормативных правовых актов и экспертизы действующих муниципальных нормативных правовых актов муниципальными образованиями Республики Дагестан, для которых проведение оценки регулирующего воздействия является обязательным, за 2022-2023 год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ы</a:t>
            </a:r>
            <a:endParaRPr lang="ru-RU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B98D8-2F1C-81F6-B906-B4CC894FC496}"/>
              </a:ext>
            </a:extLst>
          </p:cNvPr>
          <p:cNvSpPr txBox="1"/>
          <p:nvPr/>
        </p:nvSpPr>
        <p:spPr>
          <a:xfrm>
            <a:off x="8685502" y="480648"/>
            <a:ext cx="7869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2022</a:t>
            </a:r>
            <a:r>
              <a:rPr lang="ru-RU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год</a:t>
            </a:r>
            <a:endParaRPr lang="en-US" sz="11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AF6A5-6370-6AAF-6704-4E89923D88B2}"/>
              </a:ext>
            </a:extLst>
          </p:cNvPr>
          <p:cNvSpPr txBox="1"/>
          <p:nvPr/>
        </p:nvSpPr>
        <p:spPr>
          <a:xfrm>
            <a:off x="2834337" y="480648"/>
            <a:ext cx="9120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2023</a:t>
            </a:r>
            <a:r>
              <a:rPr lang="ru-RU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год</a:t>
            </a:r>
            <a:endParaRPr lang="en-US" sz="11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C15C31F4-FEEA-420A-1708-14691490774F}"/>
              </a:ext>
            </a:extLst>
          </p:cNvPr>
          <p:cNvSpPr/>
          <p:nvPr/>
        </p:nvSpPr>
        <p:spPr>
          <a:xfrm>
            <a:off x="4705632" y="2000162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1" name="Стрелка: вниз 50">
            <a:extLst>
              <a:ext uri="{FF2B5EF4-FFF2-40B4-BE49-F238E27FC236}">
                <a16:creationId xmlns:a16="http://schemas.microsoft.com/office/drawing/2014/main" id="{F50FDC0E-2875-BD6C-19EA-B9D01B9DC137}"/>
              </a:ext>
            </a:extLst>
          </p:cNvPr>
          <p:cNvSpPr/>
          <p:nvPr/>
        </p:nvSpPr>
        <p:spPr>
          <a:xfrm rot="10800000">
            <a:off x="4714805" y="2305661"/>
            <a:ext cx="221700" cy="121848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6C577B9B-C5CC-7206-38B6-1175035D45C7}"/>
              </a:ext>
            </a:extLst>
          </p:cNvPr>
          <p:cNvSpPr/>
          <p:nvPr/>
        </p:nvSpPr>
        <p:spPr>
          <a:xfrm rot="10800000">
            <a:off x="4714805" y="2723682"/>
            <a:ext cx="221700" cy="121848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5" name="Стрелка: вниз 54">
            <a:extLst>
              <a:ext uri="{FF2B5EF4-FFF2-40B4-BE49-F238E27FC236}">
                <a16:creationId xmlns:a16="http://schemas.microsoft.com/office/drawing/2014/main" id="{6265CAEA-4DF9-5756-239D-F8749A84E5A1}"/>
              </a:ext>
            </a:extLst>
          </p:cNvPr>
          <p:cNvSpPr/>
          <p:nvPr/>
        </p:nvSpPr>
        <p:spPr>
          <a:xfrm rot="10800000">
            <a:off x="4718204" y="5625758"/>
            <a:ext cx="221700" cy="121848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6" name="Стрелка: вниз 55">
            <a:extLst>
              <a:ext uri="{FF2B5EF4-FFF2-40B4-BE49-F238E27FC236}">
                <a16:creationId xmlns:a16="http://schemas.microsoft.com/office/drawing/2014/main" id="{55C07DBF-9B40-CE7E-DE21-E2D695FA9A9E}"/>
              </a:ext>
            </a:extLst>
          </p:cNvPr>
          <p:cNvSpPr/>
          <p:nvPr/>
        </p:nvSpPr>
        <p:spPr>
          <a:xfrm rot="10800000">
            <a:off x="4716126" y="2429405"/>
            <a:ext cx="221700" cy="121848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EEE5EE50-026D-45EE-124E-02B740D80956}"/>
              </a:ext>
            </a:extLst>
          </p:cNvPr>
          <p:cNvSpPr/>
          <p:nvPr/>
        </p:nvSpPr>
        <p:spPr>
          <a:xfrm rot="10800000">
            <a:off x="4714806" y="3812633"/>
            <a:ext cx="221700" cy="121848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00EFEA9C-4915-377C-137C-F127538B1ED2}"/>
              </a:ext>
            </a:extLst>
          </p:cNvPr>
          <p:cNvSpPr/>
          <p:nvPr/>
        </p:nvSpPr>
        <p:spPr>
          <a:xfrm rot="10800000">
            <a:off x="4714806" y="3062213"/>
            <a:ext cx="221700" cy="121848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B122ECB1-B993-158B-D3C3-642F44A416E3}"/>
              </a:ext>
            </a:extLst>
          </p:cNvPr>
          <p:cNvSpPr/>
          <p:nvPr/>
        </p:nvSpPr>
        <p:spPr>
          <a:xfrm>
            <a:off x="4711585" y="2593988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0" name="Стрелка: вниз 59">
            <a:extLst>
              <a:ext uri="{FF2B5EF4-FFF2-40B4-BE49-F238E27FC236}">
                <a16:creationId xmlns:a16="http://schemas.microsoft.com/office/drawing/2014/main" id="{06553E69-0A0B-40CF-9C28-B8F12FFD1E49}"/>
              </a:ext>
            </a:extLst>
          </p:cNvPr>
          <p:cNvSpPr/>
          <p:nvPr/>
        </p:nvSpPr>
        <p:spPr>
          <a:xfrm>
            <a:off x="4705632" y="2879391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1" name="Стрелка: вниз 60">
            <a:extLst>
              <a:ext uri="{FF2B5EF4-FFF2-40B4-BE49-F238E27FC236}">
                <a16:creationId xmlns:a16="http://schemas.microsoft.com/office/drawing/2014/main" id="{018C0F7D-792E-547A-2CA5-44A39BEE7840}"/>
              </a:ext>
            </a:extLst>
          </p:cNvPr>
          <p:cNvSpPr/>
          <p:nvPr/>
        </p:nvSpPr>
        <p:spPr>
          <a:xfrm>
            <a:off x="4718204" y="3218269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2" name="Стрелка: вниз 61">
            <a:extLst>
              <a:ext uri="{FF2B5EF4-FFF2-40B4-BE49-F238E27FC236}">
                <a16:creationId xmlns:a16="http://schemas.microsoft.com/office/drawing/2014/main" id="{8DD4B53F-0A31-E464-006F-80BABA6D27E9}"/>
              </a:ext>
            </a:extLst>
          </p:cNvPr>
          <p:cNvSpPr/>
          <p:nvPr/>
        </p:nvSpPr>
        <p:spPr>
          <a:xfrm>
            <a:off x="4714806" y="3371483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3" name="Стрелка: вниз 62">
            <a:extLst>
              <a:ext uri="{FF2B5EF4-FFF2-40B4-BE49-F238E27FC236}">
                <a16:creationId xmlns:a16="http://schemas.microsoft.com/office/drawing/2014/main" id="{835F5070-6B27-770F-2846-8D4F249FE690}"/>
              </a:ext>
            </a:extLst>
          </p:cNvPr>
          <p:cNvSpPr/>
          <p:nvPr/>
        </p:nvSpPr>
        <p:spPr>
          <a:xfrm>
            <a:off x="4714806" y="3645447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4" name="Стрелка: вниз 63">
            <a:extLst>
              <a:ext uri="{FF2B5EF4-FFF2-40B4-BE49-F238E27FC236}">
                <a16:creationId xmlns:a16="http://schemas.microsoft.com/office/drawing/2014/main" id="{1EE33674-AA17-9916-5576-E08DAB1E6DF5}"/>
              </a:ext>
            </a:extLst>
          </p:cNvPr>
          <p:cNvSpPr/>
          <p:nvPr/>
        </p:nvSpPr>
        <p:spPr>
          <a:xfrm>
            <a:off x="4714806" y="3968994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5" name="Стрелка: вниз 64">
            <a:extLst>
              <a:ext uri="{FF2B5EF4-FFF2-40B4-BE49-F238E27FC236}">
                <a16:creationId xmlns:a16="http://schemas.microsoft.com/office/drawing/2014/main" id="{6DF6E04E-8B48-2196-7546-45C47AD8C732}"/>
              </a:ext>
            </a:extLst>
          </p:cNvPr>
          <p:cNvSpPr/>
          <p:nvPr/>
        </p:nvSpPr>
        <p:spPr>
          <a:xfrm>
            <a:off x="4714806" y="4123761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6" name="Стрелка: вниз 65">
            <a:extLst>
              <a:ext uri="{FF2B5EF4-FFF2-40B4-BE49-F238E27FC236}">
                <a16:creationId xmlns:a16="http://schemas.microsoft.com/office/drawing/2014/main" id="{FAFFE0C1-6F53-956C-E99F-EBE2DB7D46B7}"/>
              </a:ext>
            </a:extLst>
          </p:cNvPr>
          <p:cNvSpPr/>
          <p:nvPr/>
        </p:nvSpPr>
        <p:spPr>
          <a:xfrm>
            <a:off x="4714806" y="4262620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7" name="Стрелка: вниз 66">
            <a:extLst>
              <a:ext uri="{FF2B5EF4-FFF2-40B4-BE49-F238E27FC236}">
                <a16:creationId xmlns:a16="http://schemas.microsoft.com/office/drawing/2014/main" id="{7F6FB6A1-94AB-4AB2-605A-72AF0075F0E4}"/>
              </a:ext>
            </a:extLst>
          </p:cNvPr>
          <p:cNvSpPr/>
          <p:nvPr/>
        </p:nvSpPr>
        <p:spPr>
          <a:xfrm>
            <a:off x="4714806" y="4397998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ADA2E7D9-0D33-65A0-36DA-30233852D0F6}"/>
              </a:ext>
            </a:extLst>
          </p:cNvPr>
          <p:cNvSpPr/>
          <p:nvPr/>
        </p:nvSpPr>
        <p:spPr>
          <a:xfrm>
            <a:off x="4714806" y="4572434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9" name="Стрелка: вниз 68">
            <a:extLst>
              <a:ext uri="{FF2B5EF4-FFF2-40B4-BE49-F238E27FC236}">
                <a16:creationId xmlns:a16="http://schemas.microsoft.com/office/drawing/2014/main" id="{0859806A-240B-C31F-D865-1B21D0572377}"/>
              </a:ext>
            </a:extLst>
          </p:cNvPr>
          <p:cNvSpPr/>
          <p:nvPr/>
        </p:nvSpPr>
        <p:spPr>
          <a:xfrm rot="10800000">
            <a:off x="4714805" y="2149068"/>
            <a:ext cx="221700" cy="121848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0" name="Стрелка: вниз 69">
            <a:extLst>
              <a:ext uri="{FF2B5EF4-FFF2-40B4-BE49-F238E27FC236}">
                <a16:creationId xmlns:a16="http://schemas.microsoft.com/office/drawing/2014/main" id="{969FCE65-FB5C-710D-D24F-8DEF144E726B}"/>
              </a:ext>
            </a:extLst>
          </p:cNvPr>
          <p:cNvSpPr/>
          <p:nvPr/>
        </p:nvSpPr>
        <p:spPr>
          <a:xfrm>
            <a:off x="4718205" y="4721340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1" name="Стрелка: вниз 70">
            <a:extLst>
              <a:ext uri="{FF2B5EF4-FFF2-40B4-BE49-F238E27FC236}">
                <a16:creationId xmlns:a16="http://schemas.microsoft.com/office/drawing/2014/main" id="{A264765D-F093-9871-554C-DF662EB38BD9}"/>
              </a:ext>
            </a:extLst>
          </p:cNvPr>
          <p:cNvSpPr/>
          <p:nvPr/>
        </p:nvSpPr>
        <p:spPr>
          <a:xfrm>
            <a:off x="4714806" y="4890398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id="{AE213E65-F052-EBF1-6731-8BC92EB96E75}"/>
              </a:ext>
            </a:extLst>
          </p:cNvPr>
          <p:cNvSpPr/>
          <p:nvPr/>
        </p:nvSpPr>
        <p:spPr>
          <a:xfrm>
            <a:off x="4714806" y="5067794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3" name="Стрелка: вниз 72">
            <a:extLst>
              <a:ext uri="{FF2B5EF4-FFF2-40B4-BE49-F238E27FC236}">
                <a16:creationId xmlns:a16="http://schemas.microsoft.com/office/drawing/2014/main" id="{E124E904-736F-3897-1E5D-96F9033AC79E}"/>
              </a:ext>
            </a:extLst>
          </p:cNvPr>
          <p:cNvSpPr/>
          <p:nvPr/>
        </p:nvSpPr>
        <p:spPr>
          <a:xfrm>
            <a:off x="4714806" y="5335281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4" name="Стрелка: вниз 73">
            <a:extLst>
              <a:ext uri="{FF2B5EF4-FFF2-40B4-BE49-F238E27FC236}">
                <a16:creationId xmlns:a16="http://schemas.microsoft.com/office/drawing/2014/main" id="{7369DA80-0E2A-DEF5-D2B1-B42D65E8B673}"/>
              </a:ext>
            </a:extLst>
          </p:cNvPr>
          <p:cNvSpPr/>
          <p:nvPr/>
        </p:nvSpPr>
        <p:spPr>
          <a:xfrm>
            <a:off x="4714806" y="5813442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5" name="Стрелка: вниз 74">
            <a:extLst>
              <a:ext uri="{FF2B5EF4-FFF2-40B4-BE49-F238E27FC236}">
                <a16:creationId xmlns:a16="http://schemas.microsoft.com/office/drawing/2014/main" id="{3F4EC313-B975-C94A-20B6-60410F69515E}"/>
              </a:ext>
            </a:extLst>
          </p:cNvPr>
          <p:cNvSpPr/>
          <p:nvPr/>
        </p:nvSpPr>
        <p:spPr>
          <a:xfrm>
            <a:off x="4714806" y="5952181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6" name="Стрелка: вниз 75">
            <a:extLst>
              <a:ext uri="{FF2B5EF4-FFF2-40B4-BE49-F238E27FC236}">
                <a16:creationId xmlns:a16="http://schemas.microsoft.com/office/drawing/2014/main" id="{DCA72603-4CD7-0CE2-C751-FD5E37D06FC6}"/>
              </a:ext>
            </a:extLst>
          </p:cNvPr>
          <p:cNvSpPr/>
          <p:nvPr/>
        </p:nvSpPr>
        <p:spPr>
          <a:xfrm>
            <a:off x="4705632" y="6119410"/>
            <a:ext cx="221700" cy="12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6551E5-D577-1B08-0132-79771974C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959" y="5640766"/>
            <a:ext cx="1763776" cy="8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4">
            <a:extLst>
              <a:ext uri="{FF2B5EF4-FFF2-40B4-BE49-F238E27FC236}">
                <a16:creationId xmlns:a16="http://schemas.microsoft.com/office/drawing/2014/main" id="{3AD3E1A7-2044-34EB-B5B3-D21AC5445F73}"/>
              </a:ext>
            </a:extLst>
          </p:cNvPr>
          <p:cNvGrpSpPr/>
          <p:nvPr/>
        </p:nvGrpSpPr>
        <p:grpSpPr>
          <a:xfrm>
            <a:off x="-713" y="5424257"/>
            <a:ext cx="12192713" cy="1434854"/>
            <a:chOff x="0" y="4948862"/>
            <a:chExt cx="12192000" cy="1909138"/>
          </a:xfrm>
          <a:solidFill>
            <a:schemeClr val="accent1">
              <a:lumMod val="75000"/>
            </a:schemeClr>
          </a:solidFill>
        </p:grpSpPr>
        <p:sp>
          <p:nvSpPr>
            <p:cNvPr id="9" name="Freeform: Shape 55">
              <a:extLst>
                <a:ext uri="{FF2B5EF4-FFF2-40B4-BE49-F238E27FC236}">
                  <a16:creationId xmlns:a16="http://schemas.microsoft.com/office/drawing/2014/main" id="{0B201786-A30A-3E47-BB6C-80F88DC5879A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56">
              <a:extLst>
                <a:ext uri="{FF2B5EF4-FFF2-40B4-BE49-F238E27FC236}">
                  <a16:creationId xmlns:a16="http://schemas.microsoft.com/office/drawing/2014/main" id="{7C705365-66F1-CC66-3C9E-2DD8E783B5CF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41">
            <a:extLst>
              <a:ext uri="{FF2B5EF4-FFF2-40B4-BE49-F238E27FC236}">
                <a16:creationId xmlns:a16="http://schemas.microsoft.com/office/drawing/2014/main" id="{B82D4F4B-50E7-7EC0-6712-66ADD02430BF}"/>
              </a:ext>
            </a:extLst>
          </p:cNvPr>
          <p:cNvGrpSpPr/>
          <p:nvPr/>
        </p:nvGrpSpPr>
        <p:grpSpPr>
          <a:xfrm rot="10800000">
            <a:off x="-713" y="-1884"/>
            <a:ext cx="12192001" cy="978428"/>
            <a:chOff x="0" y="4948862"/>
            <a:chExt cx="12192000" cy="1909138"/>
          </a:xfrm>
          <a:solidFill>
            <a:schemeClr val="accent1">
              <a:lumMod val="75000"/>
            </a:schemeClr>
          </a:solidFill>
        </p:grpSpPr>
        <p:sp>
          <p:nvSpPr>
            <p:cNvPr id="3" name="Freeform: Shape 43">
              <a:extLst>
                <a:ext uri="{FF2B5EF4-FFF2-40B4-BE49-F238E27FC236}">
                  <a16:creationId xmlns:a16="http://schemas.microsoft.com/office/drawing/2014/main" id="{04A4BACC-6841-9B75-F3F0-6B06E0A33168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44">
              <a:extLst>
                <a:ext uri="{FF2B5EF4-FFF2-40B4-BE49-F238E27FC236}">
                  <a16:creationId xmlns:a16="http://schemas.microsoft.com/office/drawing/2014/main" id="{F2976499-7BFA-2500-D84E-EFF685CA4DFE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4D4DD94-6CE6-3914-E041-E9B24CE8A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054027"/>
              </p:ext>
            </p:extLst>
          </p:nvPr>
        </p:nvGraphicFramePr>
        <p:xfrm>
          <a:off x="506027" y="1385918"/>
          <a:ext cx="11407104" cy="5091885"/>
        </p:xfrm>
        <a:graphic>
          <a:graphicData uri="http://schemas.openxmlformats.org/drawingml/2006/table">
            <a:tbl>
              <a:tblPr firstRow="1" firstCol="1" bandRow="1"/>
              <a:tblGrid>
                <a:gridCol w="8676474">
                  <a:extLst>
                    <a:ext uri="{9D8B030D-6E8A-4147-A177-3AD203B41FA5}">
                      <a16:colId xmlns:a16="http://schemas.microsoft.com/office/drawing/2014/main" val="1814260938"/>
                    </a:ext>
                  </a:extLst>
                </a:gridCol>
                <a:gridCol w="2730630">
                  <a:extLst>
                    <a:ext uri="{9D8B030D-6E8A-4147-A177-3AD203B41FA5}">
                      <a16:colId xmlns:a16="http://schemas.microsoft.com/office/drawing/2014/main" val="3210658373"/>
                    </a:ext>
                  </a:extLst>
                </a:gridCol>
              </a:tblGrid>
              <a:tr h="528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В</a:t>
                      </a: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опросы для субъектов РФ</a:t>
                      </a: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Информация, представленная Минэкономразвития РД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893159"/>
                  </a:ext>
                </a:extLst>
              </a:tr>
              <a:tr h="255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Количество муниципалитетов в субъекте РФ?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5152"/>
                  </a:ext>
                </a:extLst>
              </a:tr>
              <a:tr h="235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Количество муниципалитетов, в которых проведение ОРВ и экспертиз обязательно?</a:t>
                      </a: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95533"/>
                  </a:ext>
                </a:extLst>
              </a:tr>
              <a:tr h="42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Каким актом установлены муниципалитеты, в которых проведение ОРВ обязательно?</a:t>
                      </a: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Статья 1.2 Закона РД от 11 декабря 2014 года № 89</a:t>
                      </a: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182813"/>
                  </a:ext>
                </a:extLst>
              </a:tr>
              <a:tr h="292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Ссылка на акт, которым установлены муниципалитеты, в которых проведение ОРВ обязательно?</a:t>
                      </a: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sng" kern="100" dirty="0">
                          <a:solidFill>
                            <a:srgbClr val="0563C1"/>
                          </a:solidFill>
                          <a:effectLst/>
                          <a:latin typeface="Liberation Sans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https://docs.cntd.ru/document/423921496</a:t>
                      </a: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804861"/>
                  </a:ext>
                </a:extLst>
              </a:tr>
              <a:tr h="199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Количество муниципалитетов в субъекте РФ, в которых за отчетный период была проведена как минимум одна процедура ОРВ?</a:t>
                      </a: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585142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Ссылки на все страницы сайтов муниципалитетов, где размещены заключения об ОРВ?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sng" kern="100" dirty="0">
                          <a:solidFill>
                            <a:srgbClr val="0563C1"/>
                          </a:solidFill>
                          <a:effectLst/>
                          <a:latin typeface="Liberation Sans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https://disk.yandex.ru/i/khq3VghUq9thjw</a:t>
                      </a: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240358"/>
                  </a:ext>
                </a:extLst>
              </a:tr>
              <a:tr h="460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Количество муниципалитетов, в субъекте РФ, в которых за отчетный период была проведена как минимум одна процедура ОФВ, ОПОТ и/или экспертизы?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024086"/>
                  </a:ext>
                </a:extLst>
              </a:tr>
              <a:tr h="326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Ссылки на все страницы сайтов муниципалитетов, где размещены заключения об экспертизе?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sng" kern="100" dirty="0">
                          <a:solidFill>
                            <a:srgbClr val="0563C1"/>
                          </a:solidFill>
                          <a:effectLst/>
                          <a:latin typeface="Liberation Sans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https://disk.yandex.ru/i/wdOREQJCLVEQDQ</a:t>
                      </a: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497024"/>
                  </a:ext>
                </a:extLst>
              </a:tr>
              <a:tr h="408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Информация о проведении ОРВ и публичных консультаций по проектам муниципальных правовых актов размещена в открытом доступе?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136921"/>
                  </a:ext>
                </a:extLst>
              </a:tr>
              <a:tr h="354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Ссылки на все страницы сайтов муниципалитетов, где размещены уведомления о ПК?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sng" kern="100" dirty="0">
                          <a:solidFill>
                            <a:srgbClr val="0563C1"/>
                          </a:solidFill>
                          <a:effectLst/>
                          <a:latin typeface="Liberation Sans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https://disk.yandex.ru/i/khq3VghUq9thjw</a:t>
                      </a:r>
                      <a:r>
                        <a:rPr lang="ru-RU" sz="1000" u="sng" kern="100" dirty="0">
                          <a:solidFill>
                            <a:srgbClr val="0563C1"/>
                          </a:solidFill>
                          <a:effectLst/>
                          <a:latin typeface="Liberation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????</a:t>
                      </a:r>
                      <a:endParaRPr lang="ru-RU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782407"/>
                  </a:ext>
                </a:extLst>
              </a:tr>
              <a:tr h="234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 Количество муниципалитетов, в которых закреплено обязательное наличие сводного отчета ОРВ?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746725"/>
                  </a:ext>
                </a:extLst>
              </a:tr>
              <a:tr h="63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 Все нормативные правовые акты каждого установленного муниципалитета и структурные единицы каждого акта, которыми закреплено обязательное наличие сводного отчета ОРВ для проектов муниципальных НПА, регулирующих отношения в установленной субъектом Российской Федерации предметной области проведения ОРВ?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Ссылки приведены в прикрепленном файле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040590"/>
                  </a:ext>
                </a:extLst>
              </a:tr>
              <a:tr h="422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 Ссылки на тексты всех нормативных правовых актов, указанных в п.12?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sng" kern="100" dirty="0">
                          <a:solidFill>
                            <a:srgbClr val="0563C1"/>
                          </a:solidFill>
                          <a:effectLst/>
                          <a:latin typeface="Liberation Sans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https://disk.yandex.ru/i/rY1Jj6Mx-DlT7g</a:t>
                      </a:r>
                      <a:r>
                        <a:rPr lang="ru-RU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3" marR="40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065802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4C84ED7A-A57F-5CC1-88C0-510AFB5F3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27" y="147569"/>
            <a:ext cx="1140710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вопросов, в составе оценочных показателей Минэкономразвития России, касающихся работы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муниципальных образованиях республики, запрошенных при формировании рейтинга за 2023 год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(отчетный период с 1 ноября 2023 по 31 октября 2024 года по ОРВ и за 2023 год по экспертизе)</a:t>
            </a:r>
            <a:endParaRPr kumimoji="0" lang="ru-RU" altLang="ru-R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6E6CC6-A346-5783-2C52-F351E33C7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4008" y="5924486"/>
            <a:ext cx="2045250" cy="7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0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4">
            <a:extLst>
              <a:ext uri="{FF2B5EF4-FFF2-40B4-BE49-F238E27FC236}">
                <a16:creationId xmlns:a16="http://schemas.microsoft.com/office/drawing/2014/main" id="{BE501BA2-4379-6C13-5F5F-18AB6681D9CA}"/>
              </a:ext>
            </a:extLst>
          </p:cNvPr>
          <p:cNvGrpSpPr/>
          <p:nvPr/>
        </p:nvGrpSpPr>
        <p:grpSpPr>
          <a:xfrm>
            <a:off x="-713" y="5424257"/>
            <a:ext cx="12192713" cy="1434854"/>
            <a:chOff x="0" y="4948862"/>
            <a:chExt cx="12192000" cy="1909138"/>
          </a:xfrm>
          <a:solidFill>
            <a:schemeClr val="accent1">
              <a:lumMod val="75000"/>
            </a:schemeClr>
          </a:solidFill>
        </p:grpSpPr>
        <p:sp>
          <p:nvSpPr>
            <p:cNvPr id="9" name="Freeform: Shape 55">
              <a:extLst>
                <a:ext uri="{FF2B5EF4-FFF2-40B4-BE49-F238E27FC236}">
                  <a16:creationId xmlns:a16="http://schemas.microsoft.com/office/drawing/2014/main" id="{E0CA58A5-A95B-89ED-1AAC-9FA3B2D58E56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56">
              <a:extLst>
                <a:ext uri="{FF2B5EF4-FFF2-40B4-BE49-F238E27FC236}">
                  <a16:creationId xmlns:a16="http://schemas.microsoft.com/office/drawing/2014/main" id="{8CDFF4A8-6F37-319A-0713-3C28FED60806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41">
            <a:extLst>
              <a:ext uri="{FF2B5EF4-FFF2-40B4-BE49-F238E27FC236}">
                <a16:creationId xmlns:a16="http://schemas.microsoft.com/office/drawing/2014/main" id="{4A0C549C-DCCC-E0AB-D790-52D57EAA2D05}"/>
              </a:ext>
            </a:extLst>
          </p:cNvPr>
          <p:cNvGrpSpPr/>
          <p:nvPr/>
        </p:nvGrpSpPr>
        <p:grpSpPr>
          <a:xfrm rot="10800000">
            <a:off x="-713" y="-1884"/>
            <a:ext cx="12192001" cy="978428"/>
            <a:chOff x="0" y="4948862"/>
            <a:chExt cx="12192000" cy="1909138"/>
          </a:xfrm>
          <a:solidFill>
            <a:schemeClr val="accent1">
              <a:lumMod val="75000"/>
            </a:schemeClr>
          </a:solidFill>
        </p:grpSpPr>
        <p:sp>
          <p:nvSpPr>
            <p:cNvPr id="5" name="Freeform: Shape 43">
              <a:extLst>
                <a:ext uri="{FF2B5EF4-FFF2-40B4-BE49-F238E27FC236}">
                  <a16:creationId xmlns:a16="http://schemas.microsoft.com/office/drawing/2014/main" id="{3B37A42D-29B2-6193-03A4-30789F2E4776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44">
              <a:extLst>
                <a:ext uri="{FF2B5EF4-FFF2-40B4-BE49-F238E27FC236}">
                  <a16:creationId xmlns:a16="http://schemas.microsoft.com/office/drawing/2014/main" id="{51020ABD-BC68-7B8B-F6D5-F20D725CCD2D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69E9B27-EA98-DBF2-FC5E-5D4A28775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421448"/>
              </p:ext>
            </p:extLst>
          </p:nvPr>
        </p:nvGraphicFramePr>
        <p:xfrm>
          <a:off x="471638" y="1512015"/>
          <a:ext cx="11405937" cy="4994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3334">
                  <a:extLst>
                    <a:ext uri="{9D8B030D-6E8A-4147-A177-3AD203B41FA5}">
                      <a16:colId xmlns:a16="http://schemas.microsoft.com/office/drawing/2014/main" val="2183392557"/>
                    </a:ext>
                  </a:extLst>
                </a:gridCol>
                <a:gridCol w="5702603">
                  <a:extLst>
                    <a:ext uri="{9D8B030D-6E8A-4147-A177-3AD203B41FA5}">
                      <a16:colId xmlns:a16="http://schemas.microsoft.com/office/drawing/2014/main" val="1151866782"/>
                    </a:ext>
                  </a:extLst>
                </a:gridCol>
              </a:tblGrid>
              <a:tr h="43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00" dirty="0">
                          <a:solidFill>
                            <a:schemeClr val="tx1"/>
                          </a:solidFill>
                          <a:effectLst/>
                        </a:rPr>
                        <a:t>2023 год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364972"/>
                  </a:ext>
                </a:extLst>
              </a:tr>
              <a:tr h="791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Блок 1. «Правовое закрепление»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00" dirty="0">
                          <a:effectLst/>
                        </a:rPr>
                        <a:t>30 баллов</a:t>
                      </a:r>
                      <a:endParaRPr lang="ru-RU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 1. «Правовое закрепление»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40 баллов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343048"/>
                  </a:ext>
                </a:extLst>
              </a:tr>
              <a:tr h="791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Блок 2. «Практический опыт»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40 баллов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 2. «Практический опыт»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баллов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681094"/>
                  </a:ext>
                </a:extLst>
              </a:tr>
              <a:tr h="791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Блок № 3. «Методическое и организационное сопровождение»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20 баллов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 № 3. «Методическое и организационное сопровождение»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 баллов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032491"/>
                  </a:ext>
                </a:extLst>
              </a:tr>
              <a:tr h="791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Блок 4. «Опциональные показатели»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5 баллов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 4. «Опциональные показатели»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баллов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885106"/>
                  </a:ext>
                </a:extLst>
              </a:tr>
              <a:tr h="1103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43075" algn="l"/>
                        </a:tabLst>
                      </a:pPr>
                      <a:r>
                        <a:rPr lang="ru-RU" sz="1400" kern="100" dirty="0">
                          <a:effectLst/>
                        </a:rPr>
                        <a:t>Блок 5. «Правильность и полноценность подготовки запрашиваемой информации в рамках настоящего рейтинга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43075" algn="l"/>
                        </a:tabLst>
                      </a:pPr>
                      <a:r>
                        <a:rPr lang="ru-RU" sz="1400" kern="100" dirty="0">
                          <a:effectLst/>
                        </a:rPr>
                        <a:t>5 баллов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71361"/>
                  </a:ext>
                </a:extLst>
              </a:tr>
              <a:tr h="292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43075" algn="l"/>
                        </a:tabLst>
                      </a:pPr>
                      <a:r>
                        <a:rPr lang="ru-RU" sz="1400" kern="100" dirty="0">
                          <a:effectLst/>
                        </a:rPr>
                        <a:t>100 баллов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баллов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12278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F612050-725B-6F3A-9470-E8931B933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38" y="141847"/>
            <a:ext cx="11405937" cy="13542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3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3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3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3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3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3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3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3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3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3075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Балльная оценка показателей, используемых для формирования рейтинга качества осуществления оценки регулирующего воздействия и экспертизы в муниципальных образованиях Республики Дагестан, для которых проведение оценки регулирующего воздействия проектов муниципальных нормативных правовых актов и экспертизы муниципальных нормативных правовых актов является обязательным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3075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71E435-E7F4-1A4D-FF0D-FB3276911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486" y="5440943"/>
            <a:ext cx="1763776" cy="8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2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55">
            <a:extLst>
              <a:ext uri="{FF2B5EF4-FFF2-40B4-BE49-F238E27FC236}">
                <a16:creationId xmlns:a16="http://schemas.microsoft.com/office/drawing/2014/main" id="{19EFCA13-B8EA-232D-ED15-F56A231569F6}"/>
              </a:ext>
            </a:extLst>
          </p:cNvPr>
          <p:cNvSpPr/>
          <p:nvPr/>
        </p:nvSpPr>
        <p:spPr>
          <a:xfrm>
            <a:off x="-713" y="5424257"/>
            <a:ext cx="12192713" cy="1434854"/>
          </a:xfrm>
          <a:custGeom>
            <a:avLst/>
            <a:gdLst>
              <a:gd name="connsiteX0" fmla="*/ 0 w 12192000"/>
              <a:gd name="connsiteY0" fmla="*/ 0 h 1909138"/>
              <a:gd name="connsiteX1" fmla="*/ 227719 w 12192000"/>
              <a:gd name="connsiteY1" fmla="*/ 142350 h 1909138"/>
              <a:gd name="connsiteX2" fmla="*/ 6096001 w 12192000"/>
              <a:gd name="connsiteY2" fmla="*/ 1628919 h 1909138"/>
              <a:gd name="connsiteX3" fmla="*/ 11964283 w 12192000"/>
              <a:gd name="connsiteY3" fmla="*/ 142350 h 1909138"/>
              <a:gd name="connsiteX4" fmla="*/ 12192000 w 12192000"/>
              <a:gd name="connsiteY4" fmla="*/ 1 h 1909138"/>
              <a:gd name="connsiteX5" fmla="*/ 12192000 w 12192000"/>
              <a:gd name="connsiteY5" fmla="*/ 1909138 h 1909138"/>
              <a:gd name="connsiteX6" fmla="*/ 0 w 12192000"/>
              <a:gd name="connsiteY6" fmla="*/ 1909138 h 1909138"/>
              <a:gd name="connsiteX7" fmla="*/ 0 w 12192000"/>
              <a:gd name="connsiteY7" fmla="*/ 0 h 190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09138">
                <a:moveTo>
                  <a:pt x="0" y="0"/>
                </a:moveTo>
                <a:lnTo>
                  <a:pt x="227719" y="142350"/>
                </a:lnTo>
                <a:cubicBezTo>
                  <a:pt x="1777640" y="1065981"/>
                  <a:pt x="3836554" y="1628919"/>
                  <a:pt x="6096001" y="1628919"/>
                </a:cubicBezTo>
                <a:cubicBezTo>
                  <a:pt x="8355448" y="1628919"/>
                  <a:pt x="10414362" y="1065981"/>
                  <a:pt x="11964283" y="142350"/>
                </a:cubicBezTo>
                <a:lnTo>
                  <a:pt x="12192000" y="1"/>
                </a:lnTo>
                <a:lnTo>
                  <a:pt x="12192000" y="1909138"/>
                </a:lnTo>
                <a:lnTo>
                  <a:pt x="0" y="19091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41">
            <a:extLst>
              <a:ext uri="{FF2B5EF4-FFF2-40B4-BE49-F238E27FC236}">
                <a16:creationId xmlns:a16="http://schemas.microsoft.com/office/drawing/2014/main" id="{0E69FFB3-5112-132F-F2DE-254585626618}"/>
              </a:ext>
            </a:extLst>
          </p:cNvPr>
          <p:cNvGrpSpPr/>
          <p:nvPr/>
        </p:nvGrpSpPr>
        <p:grpSpPr>
          <a:xfrm rot="10800000">
            <a:off x="-713" y="-1884"/>
            <a:ext cx="12192001" cy="978428"/>
            <a:chOff x="0" y="4948862"/>
            <a:chExt cx="12192000" cy="1909138"/>
          </a:xfrm>
          <a:solidFill>
            <a:schemeClr val="accent1">
              <a:lumMod val="75000"/>
            </a:schemeClr>
          </a:solidFill>
        </p:grpSpPr>
        <p:sp>
          <p:nvSpPr>
            <p:cNvPr id="5" name="Freeform: Shape 43">
              <a:extLst>
                <a:ext uri="{FF2B5EF4-FFF2-40B4-BE49-F238E27FC236}">
                  <a16:creationId xmlns:a16="http://schemas.microsoft.com/office/drawing/2014/main" id="{89223C34-8D51-7BB5-7C8D-E30A942839C5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44">
              <a:extLst>
                <a:ext uri="{FF2B5EF4-FFF2-40B4-BE49-F238E27FC236}">
                  <a16:creationId xmlns:a16="http://schemas.microsoft.com/office/drawing/2014/main" id="{60398073-9A84-C89D-AF10-49F0CFCAC498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15E5042-1692-719E-1CC7-EEDB1E19B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454449"/>
              </p:ext>
            </p:extLst>
          </p:nvPr>
        </p:nvGraphicFramePr>
        <p:xfrm>
          <a:off x="529389" y="288758"/>
          <a:ext cx="11300059" cy="6674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1187">
                  <a:extLst>
                    <a:ext uri="{9D8B030D-6E8A-4147-A177-3AD203B41FA5}">
                      <a16:colId xmlns:a16="http://schemas.microsoft.com/office/drawing/2014/main" val="1239435272"/>
                    </a:ext>
                  </a:extLst>
                </a:gridCol>
                <a:gridCol w="5598872">
                  <a:extLst>
                    <a:ext uri="{9D8B030D-6E8A-4147-A177-3AD203B41FA5}">
                      <a16:colId xmlns:a16="http://schemas.microsoft.com/office/drawing/2014/main" val="3761630041"/>
                    </a:ext>
                  </a:extLst>
                </a:gridCol>
              </a:tblGrid>
              <a:tr h="490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Ссылки на официальные сайты МО РД на соответствие требованием к разделу «Оценка регулирующего воздействия»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173384"/>
                  </a:ext>
                </a:extLst>
              </a:tr>
              <a:tr h="220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соответствуют (частично соответствуют)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соответствуют</a:t>
                      </a: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84753"/>
                  </a:ext>
                </a:extLst>
              </a:tr>
              <a:tr h="431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«Ахтынский район»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https://akhtymr.ru/site/section?id=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98</a:t>
                      </a: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«Гумбетовский район»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http://mo-gumbet.ru/docs/page_ORV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70922"/>
                  </a:ext>
                </a:extLst>
              </a:tr>
              <a:tr h="431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«Гунибский район» (образцовый раздел)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https://gunib.ru/site/section?id=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140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«Каякентский район»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https://kmr05.ru/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ocenka-reguliruemogo-vozdeystviya-orv</a:t>
                      </a: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623153"/>
                  </a:ext>
                </a:extLst>
              </a:tr>
              <a:tr h="431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«Кизилюртовский район»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http://www.mr-kizilyurt.ru/documents/orv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«Кизлярский район»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http://www.kizlyar-rayon.ru/index.php?option=com_content&amp;view=category&amp;id=104&amp;Itemid=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89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84719"/>
                  </a:ext>
                </a:extLst>
              </a:tr>
              <a:tr h="49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https://suleiman-stalskiy.ru/munitsipalnyy-rayon/administratsiya-rayona-/strukturnye-podrazdeleniya-rayadministratsii/otdel-ekonomiki/orv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«Кулинский район»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https://www.kulirayon.ru/ekonomika-i-finansy/orv.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html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640519"/>
                  </a:ext>
                </a:extLst>
              </a:tr>
              <a:tr h="446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«Хасавюртовский район»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https://www.khasrayon.ru/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orv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«Кумторкалинский район»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http://мо-кумторкала.рф/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ocenka-reguliruyushchego-vozdeystviya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25093"/>
                  </a:ext>
                </a:extLst>
              </a:tr>
              <a:tr h="435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«Хивский район»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https://мо-хивский.рф/mainmenu-orv/submenu-orv/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submenu-conclusionoftheasses</a:t>
                      </a: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«Лакский район»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https://www.gazikumuh.ru/ekonomika-i-finansy/orv.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html</a:t>
                      </a: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018727"/>
                  </a:ext>
                </a:extLst>
              </a:tr>
              <a:tr h="473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г.Буйнакск</a:t>
                      </a:r>
                      <a:r>
                        <a:rPr lang="ru-RU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https://buynaksk05.ru/deyatelnost/otsenka-reguliruyushchego-vozdeystviya/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zaklyucheniya-po-ekspertize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«Левашинский район»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https://мо-леваши.рф/orv.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html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01324"/>
                  </a:ext>
                </a:extLst>
              </a:tr>
              <a:tr h="927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г.Дербент</a:t>
                      </a: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http://derbent.ru/deyatelnost/upravlenie-ekonomiki-i-investitsiy/orv/?PAGEN_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1=2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«Магарамкентский район»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https://adminmr.ru/%D0%94%D0%BE%D0%BA%D1%83%D0%BC%D0%B5%D0%BD%D1%82%D1%8B/%D0%9E%D1%86%D0%B5%D0%BD%D0%BA%D0%B0_%D1%80%D0%B5%D0%B3%D1%83%D0%BB%D0%B8%D1%80%D1%83%D1%8E%D1%89%D0%B5%D0%B3%D0%BE_%D0%B2%D0%BE%D0%B7%D0%B4%D0%B5%D0%B9%D1%81%D1%82%D0%B2%D0%B8%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D1%8F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04635"/>
                  </a:ext>
                </a:extLst>
              </a:tr>
              <a:tr h="598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г.Избербаш</a:t>
                      </a: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https://mo-izberbash.ru/about/otdel-ekonomiki-i-investitsionnoy-politiki/otsenka-reguliruyushchego-vozdeystviya/zaklyucheniya-ob-otsenke-reguliruyushchego-vozdeystviya/2023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</a:t>
                      </a: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«Новолакский район»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http://mo-novolak.ru/ru/pages/orv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512486"/>
                  </a:ext>
                </a:extLst>
              </a:tr>
              <a:tr h="598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1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г.Каспийск</a:t>
                      </a: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https://www.kaspiysk.org/organy_vlasti/ocenka_reguliruyuschego_vozdeystviya/zaklyucheniya_ob_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orv</a:t>
                      </a: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«Сергокалинский район»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https://sergokala.ru/</a:t>
                      </a:r>
                      <a:r>
                        <a:rPr lang="ru-RU" sz="11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ocenka-reguliruyushchego-vozdeystviya</a:t>
                      </a: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85" marR="306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77374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E61787-EA89-EB6E-6087-B4781391812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46592" y="5702713"/>
            <a:ext cx="1763776" cy="8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5">
            <a:extLst>
              <a:ext uri="{FF2B5EF4-FFF2-40B4-BE49-F238E27FC236}">
                <a16:creationId xmlns:a16="http://schemas.microsoft.com/office/drawing/2014/main" id="{7C05B544-1F4E-582F-52A7-5B46CF25A235}"/>
              </a:ext>
            </a:extLst>
          </p:cNvPr>
          <p:cNvSpPr/>
          <p:nvPr/>
        </p:nvSpPr>
        <p:spPr>
          <a:xfrm>
            <a:off x="-713" y="5424257"/>
            <a:ext cx="12192713" cy="1434854"/>
          </a:xfrm>
          <a:custGeom>
            <a:avLst/>
            <a:gdLst>
              <a:gd name="connsiteX0" fmla="*/ 0 w 12192000"/>
              <a:gd name="connsiteY0" fmla="*/ 0 h 1909138"/>
              <a:gd name="connsiteX1" fmla="*/ 227719 w 12192000"/>
              <a:gd name="connsiteY1" fmla="*/ 142350 h 1909138"/>
              <a:gd name="connsiteX2" fmla="*/ 6096001 w 12192000"/>
              <a:gd name="connsiteY2" fmla="*/ 1628919 h 1909138"/>
              <a:gd name="connsiteX3" fmla="*/ 11964283 w 12192000"/>
              <a:gd name="connsiteY3" fmla="*/ 142350 h 1909138"/>
              <a:gd name="connsiteX4" fmla="*/ 12192000 w 12192000"/>
              <a:gd name="connsiteY4" fmla="*/ 1 h 1909138"/>
              <a:gd name="connsiteX5" fmla="*/ 12192000 w 12192000"/>
              <a:gd name="connsiteY5" fmla="*/ 1909138 h 1909138"/>
              <a:gd name="connsiteX6" fmla="*/ 0 w 12192000"/>
              <a:gd name="connsiteY6" fmla="*/ 1909138 h 1909138"/>
              <a:gd name="connsiteX7" fmla="*/ 0 w 12192000"/>
              <a:gd name="connsiteY7" fmla="*/ 0 h 190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09138">
                <a:moveTo>
                  <a:pt x="0" y="0"/>
                </a:moveTo>
                <a:lnTo>
                  <a:pt x="227719" y="142350"/>
                </a:lnTo>
                <a:cubicBezTo>
                  <a:pt x="1777640" y="1065981"/>
                  <a:pt x="3836554" y="1628919"/>
                  <a:pt x="6096001" y="1628919"/>
                </a:cubicBezTo>
                <a:cubicBezTo>
                  <a:pt x="8355448" y="1628919"/>
                  <a:pt x="10414362" y="1065981"/>
                  <a:pt x="11964283" y="142350"/>
                </a:cubicBezTo>
                <a:lnTo>
                  <a:pt x="12192000" y="1"/>
                </a:lnTo>
                <a:lnTo>
                  <a:pt x="12192000" y="1909138"/>
                </a:lnTo>
                <a:lnTo>
                  <a:pt x="0" y="19091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41">
            <a:extLst>
              <a:ext uri="{FF2B5EF4-FFF2-40B4-BE49-F238E27FC236}">
                <a16:creationId xmlns:a16="http://schemas.microsoft.com/office/drawing/2014/main" id="{B86198B7-9044-792D-BDBC-DE2861EBE9ED}"/>
              </a:ext>
            </a:extLst>
          </p:cNvPr>
          <p:cNvGrpSpPr/>
          <p:nvPr/>
        </p:nvGrpSpPr>
        <p:grpSpPr>
          <a:xfrm rot="10800000">
            <a:off x="-713" y="-1884"/>
            <a:ext cx="12192001" cy="978428"/>
            <a:chOff x="0" y="4948862"/>
            <a:chExt cx="12192000" cy="1909138"/>
          </a:xfrm>
          <a:solidFill>
            <a:schemeClr val="accent1">
              <a:lumMod val="75000"/>
            </a:schemeClr>
          </a:solidFill>
        </p:grpSpPr>
        <p:sp>
          <p:nvSpPr>
            <p:cNvPr id="4" name="Freeform: Shape 43">
              <a:extLst>
                <a:ext uri="{FF2B5EF4-FFF2-40B4-BE49-F238E27FC236}">
                  <a16:creationId xmlns:a16="http://schemas.microsoft.com/office/drawing/2014/main" id="{698A3DCF-C19B-83D3-8888-8ED524566530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44">
              <a:extLst>
                <a:ext uri="{FF2B5EF4-FFF2-40B4-BE49-F238E27FC236}">
                  <a16:creationId xmlns:a16="http://schemas.microsoft.com/office/drawing/2014/main" id="{278D82BC-8831-B074-D9DE-B50ACBAE58CB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28805A0-0BC9-7808-3373-C081CEECC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928898"/>
              </p:ext>
            </p:extLst>
          </p:nvPr>
        </p:nvGraphicFramePr>
        <p:xfrm>
          <a:off x="481263" y="423511"/>
          <a:ext cx="10876548" cy="5871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7512">
                  <a:extLst>
                    <a:ext uri="{9D8B030D-6E8A-4147-A177-3AD203B41FA5}">
                      <a16:colId xmlns:a16="http://schemas.microsoft.com/office/drawing/2014/main" val="627146464"/>
                    </a:ext>
                  </a:extLst>
                </a:gridCol>
                <a:gridCol w="5389036">
                  <a:extLst>
                    <a:ext uri="{9D8B030D-6E8A-4147-A177-3AD203B41FA5}">
                      <a16:colId xmlns:a16="http://schemas.microsoft.com/office/drawing/2014/main" val="4174402497"/>
                    </a:ext>
                  </a:extLst>
                </a:gridCol>
              </a:tblGrid>
              <a:tr h="908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«г. Махачкала»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https://mkala.ru/activity?catalog_id=285</a:t>
                      </a:r>
                      <a:endParaRPr lang="ru-RU" sz="1100" b="1" u="sng" kern="100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5" marR="6150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«Табасаранский район»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https://mr-tabasaran.ru/orv/</a:t>
                      </a:r>
                      <a:endParaRPr lang="ru-RU" sz="1100" b="1" u="sng" kern="100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5" marR="6150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64540"/>
                  </a:ext>
                </a:extLst>
              </a:tr>
              <a:tr h="1119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Ю.Сухокумск</a:t>
                      </a: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https://u-suhokumsk.ru/administration/ekonomika/otsenka/</a:t>
                      </a:r>
                      <a:endParaRPr lang="ru-RU" sz="1100" b="1" u="sng" kern="100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5" marR="6150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«Цумадинский район»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http://www.mo-tsumada.ru/index.php/ekonomika/otsenka-reguliruyushchego-vozdejstviya</a:t>
                      </a:r>
                      <a:endParaRPr lang="ru-RU" sz="1100" b="1" u="sng" kern="100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5" marR="6150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939654"/>
                  </a:ext>
                </a:extLst>
              </a:tr>
              <a:tr h="908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5" marR="6150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г.Даг</a:t>
                      </a: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Огни»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https://dag-ogni.ru/orv/</a:t>
                      </a:r>
                      <a:endParaRPr lang="ru-RU" sz="1100" b="1" u="sng" kern="100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05" marR="6150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784770"/>
                  </a:ext>
                </a:extLst>
              </a:tr>
              <a:tr h="1119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5" marR="6150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г.Кизилюрт</a:t>
                      </a: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https://mo-kizilurt.ru/ekonomika/otsenka-reguliruyushchego-vozdejstviya/zaklyucheniya-po-orv/</a:t>
                      </a:r>
                      <a:endParaRPr lang="ru-RU" sz="1100" b="1" u="sng" kern="100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5" marR="6150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006494"/>
                  </a:ext>
                </a:extLst>
              </a:tr>
              <a:tr h="908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5" marR="6150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г.Кизляр</a:t>
                      </a: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https://mo-kizlyar.ru/index.php/pricing</a:t>
                      </a:r>
                      <a:endParaRPr lang="ru-RU" sz="1100" b="1" u="sng" kern="100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5" marR="6150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15117"/>
                  </a:ext>
                </a:extLst>
              </a:tr>
              <a:tr h="908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5" marR="6150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г.Хасавюрт</a:t>
                      </a: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sng" kern="10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https://xacavurt.ru/activity/economy-and-business/regulatory-impact-assessment/</a:t>
                      </a:r>
                      <a:endParaRPr lang="ru-RU" sz="1100" b="1" u="sng" kern="100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5" marR="6150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04773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0A921F-EEA4-6C5F-4DA5-277B3D17F1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8224" y="5567960"/>
            <a:ext cx="1763776" cy="8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2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55">
            <a:extLst>
              <a:ext uri="{FF2B5EF4-FFF2-40B4-BE49-F238E27FC236}">
                <a16:creationId xmlns:a16="http://schemas.microsoft.com/office/drawing/2014/main" id="{286563E7-579A-0603-7021-742E32A18996}"/>
              </a:ext>
            </a:extLst>
          </p:cNvPr>
          <p:cNvSpPr/>
          <p:nvPr/>
        </p:nvSpPr>
        <p:spPr>
          <a:xfrm>
            <a:off x="-713" y="5424257"/>
            <a:ext cx="12192713" cy="1434854"/>
          </a:xfrm>
          <a:custGeom>
            <a:avLst/>
            <a:gdLst>
              <a:gd name="connsiteX0" fmla="*/ 0 w 12192000"/>
              <a:gd name="connsiteY0" fmla="*/ 0 h 1909138"/>
              <a:gd name="connsiteX1" fmla="*/ 227719 w 12192000"/>
              <a:gd name="connsiteY1" fmla="*/ 142350 h 1909138"/>
              <a:gd name="connsiteX2" fmla="*/ 6096001 w 12192000"/>
              <a:gd name="connsiteY2" fmla="*/ 1628919 h 1909138"/>
              <a:gd name="connsiteX3" fmla="*/ 11964283 w 12192000"/>
              <a:gd name="connsiteY3" fmla="*/ 142350 h 1909138"/>
              <a:gd name="connsiteX4" fmla="*/ 12192000 w 12192000"/>
              <a:gd name="connsiteY4" fmla="*/ 1 h 1909138"/>
              <a:gd name="connsiteX5" fmla="*/ 12192000 w 12192000"/>
              <a:gd name="connsiteY5" fmla="*/ 1909138 h 1909138"/>
              <a:gd name="connsiteX6" fmla="*/ 0 w 12192000"/>
              <a:gd name="connsiteY6" fmla="*/ 1909138 h 1909138"/>
              <a:gd name="connsiteX7" fmla="*/ 0 w 12192000"/>
              <a:gd name="connsiteY7" fmla="*/ 0 h 190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09138">
                <a:moveTo>
                  <a:pt x="0" y="0"/>
                </a:moveTo>
                <a:lnTo>
                  <a:pt x="227719" y="142350"/>
                </a:lnTo>
                <a:cubicBezTo>
                  <a:pt x="1777640" y="1065981"/>
                  <a:pt x="3836554" y="1628919"/>
                  <a:pt x="6096001" y="1628919"/>
                </a:cubicBezTo>
                <a:cubicBezTo>
                  <a:pt x="8355448" y="1628919"/>
                  <a:pt x="10414362" y="1065981"/>
                  <a:pt x="11964283" y="142350"/>
                </a:cubicBezTo>
                <a:lnTo>
                  <a:pt x="12192000" y="1"/>
                </a:lnTo>
                <a:lnTo>
                  <a:pt x="12192000" y="1909138"/>
                </a:lnTo>
                <a:lnTo>
                  <a:pt x="0" y="19091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41">
            <a:extLst>
              <a:ext uri="{FF2B5EF4-FFF2-40B4-BE49-F238E27FC236}">
                <a16:creationId xmlns:a16="http://schemas.microsoft.com/office/drawing/2014/main" id="{49E10165-E2D7-DBB9-8E8B-585EFC2A9F81}"/>
              </a:ext>
            </a:extLst>
          </p:cNvPr>
          <p:cNvGrpSpPr/>
          <p:nvPr/>
        </p:nvGrpSpPr>
        <p:grpSpPr>
          <a:xfrm rot="10800000">
            <a:off x="-713" y="-1884"/>
            <a:ext cx="12192001" cy="978428"/>
            <a:chOff x="0" y="4948862"/>
            <a:chExt cx="12192000" cy="1909138"/>
          </a:xfrm>
          <a:solidFill>
            <a:schemeClr val="accent1">
              <a:lumMod val="75000"/>
            </a:schemeClr>
          </a:solidFill>
        </p:grpSpPr>
        <p:sp>
          <p:nvSpPr>
            <p:cNvPr id="5" name="Freeform: Shape 43">
              <a:extLst>
                <a:ext uri="{FF2B5EF4-FFF2-40B4-BE49-F238E27FC236}">
                  <a16:creationId xmlns:a16="http://schemas.microsoft.com/office/drawing/2014/main" id="{B578B39F-C189-B3C9-AA1A-F82DF2E23FBB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44">
              <a:extLst>
                <a:ext uri="{FF2B5EF4-FFF2-40B4-BE49-F238E27FC236}">
                  <a16:creationId xmlns:a16="http://schemas.microsoft.com/office/drawing/2014/main" id="{E2D8D94F-E857-1013-5629-48A187B66047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7CDFB65-F241-B713-9B91-379B2B830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25139"/>
              </p:ext>
            </p:extLst>
          </p:nvPr>
        </p:nvGraphicFramePr>
        <p:xfrm>
          <a:off x="452760" y="1171970"/>
          <a:ext cx="11114844" cy="5677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963">
                  <a:extLst>
                    <a:ext uri="{9D8B030D-6E8A-4147-A177-3AD203B41FA5}">
                      <a16:colId xmlns:a16="http://schemas.microsoft.com/office/drawing/2014/main" val="1426651923"/>
                    </a:ext>
                  </a:extLst>
                </a:gridCol>
                <a:gridCol w="4344333">
                  <a:extLst>
                    <a:ext uri="{9D8B030D-6E8A-4147-A177-3AD203B41FA5}">
                      <a16:colId xmlns:a16="http://schemas.microsoft.com/office/drawing/2014/main" val="2467906"/>
                    </a:ext>
                  </a:extLst>
                </a:gridCol>
                <a:gridCol w="3244021">
                  <a:extLst>
                    <a:ext uri="{9D8B030D-6E8A-4147-A177-3AD203B41FA5}">
                      <a16:colId xmlns:a16="http://schemas.microsoft.com/office/drawing/2014/main" val="3421956508"/>
                    </a:ext>
                  </a:extLst>
                </a:gridCol>
                <a:gridCol w="3233527">
                  <a:extLst>
                    <a:ext uri="{9D8B030D-6E8A-4147-A177-3AD203B41FA5}">
                      <a16:colId xmlns:a16="http://schemas.microsoft.com/office/drawing/2014/main" val="2254682924"/>
                    </a:ext>
                  </a:extLst>
                </a:gridCol>
              </a:tblGrid>
              <a:tr h="730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№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Муниципальные образования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Республики Дагестан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Количество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заключений об ОРВ за 2023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(11 МО)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Количество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заключений об ОРВ за 2024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(14 МО)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58862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1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«Ахтынский район»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5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7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2445456767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2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«Гумбетовский район»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-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-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3448934089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3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«Гунибский район»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6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6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3479424470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4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«Каякентский район»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-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-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3899662445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5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«Кизлярский район»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-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-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2887318623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6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«Кизилюртовский район»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 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 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1045084080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7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«Кулинский район»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-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-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4068416287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8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«Кумторкалинский район»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-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-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1730502045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9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«Лакский район»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-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-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3602126928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10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«Левашинский район»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-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- 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1587060986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11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«Магарамкентский район»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1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6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3767833671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12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«Новолакский район»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-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 -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1167840939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13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«Сергокалинский район»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-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2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1680339413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14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«С.-Стальский район»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5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5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1503171896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15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«Табасаранский район»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9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12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2798907854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16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«Хасавюртовский район»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2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 -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4152380816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17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«Хивский район»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2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5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2026938092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18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«Цумадинский район»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-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-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3739803638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19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</a:t>
                      </a:r>
                      <a:r>
                        <a:rPr lang="ru-RU" sz="1050" kern="100" dirty="0" err="1">
                          <a:effectLst/>
                        </a:rPr>
                        <a:t>г.Даг</a:t>
                      </a:r>
                      <a:r>
                        <a:rPr lang="ru-RU" sz="1050" kern="100" dirty="0">
                          <a:effectLst/>
                        </a:rPr>
                        <a:t>. Огни»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-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 -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654216612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20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«г.Дербент»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2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3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667154291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21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</a:t>
                      </a:r>
                      <a:r>
                        <a:rPr lang="ru-RU" sz="1050" kern="100" dirty="0" err="1">
                          <a:effectLst/>
                        </a:rPr>
                        <a:t>г.Избербаш</a:t>
                      </a:r>
                      <a:r>
                        <a:rPr lang="ru-RU" sz="1050" kern="100" dirty="0">
                          <a:effectLst/>
                        </a:rPr>
                        <a:t>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1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1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3039985866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22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</a:t>
                      </a:r>
                      <a:r>
                        <a:rPr lang="ru-RU" sz="1050" kern="100" dirty="0" err="1">
                          <a:effectLst/>
                        </a:rPr>
                        <a:t>г.Каспийск</a:t>
                      </a:r>
                      <a:r>
                        <a:rPr lang="ru-RU" sz="1050" kern="100" dirty="0">
                          <a:effectLst/>
                        </a:rPr>
                        <a:t>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-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2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2298003956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23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</a:t>
                      </a:r>
                      <a:r>
                        <a:rPr lang="ru-RU" sz="1050" kern="100" dirty="0" err="1">
                          <a:effectLst/>
                        </a:rPr>
                        <a:t>г.Кизилюрт</a:t>
                      </a:r>
                      <a:r>
                        <a:rPr lang="ru-RU" sz="1050" kern="100" dirty="0">
                          <a:effectLst/>
                        </a:rPr>
                        <a:t>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1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2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2864545579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24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</a:t>
                      </a:r>
                      <a:r>
                        <a:rPr lang="ru-RU" sz="1050" kern="100" dirty="0" err="1">
                          <a:effectLst/>
                        </a:rPr>
                        <a:t>г.Хасавюрт</a:t>
                      </a:r>
                      <a:r>
                        <a:rPr lang="ru-RU" sz="1050" kern="100" dirty="0">
                          <a:effectLst/>
                        </a:rPr>
                        <a:t>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-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1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2400830989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25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</a:t>
                      </a:r>
                      <a:r>
                        <a:rPr lang="ru-RU" sz="1050" kern="100" dirty="0" err="1">
                          <a:effectLst/>
                        </a:rPr>
                        <a:t>Ю.Сухокумск</a:t>
                      </a:r>
                      <a:r>
                        <a:rPr lang="ru-RU" sz="1050" kern="100" dirty="0">
                          <a:effectLst/>
                        </a:rPr>
                        <a:t>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6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3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2078409512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26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«город Махачкала»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10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6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1717266824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27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</a:t>
                      </a:r>
                      <a:r>
                        <a:rPr lang="ru-RU" sz="1050" kern="100" dirty="0" err="1">
                          <a:effectLst/>
                        </a:rPr>
                        <a:t>г.Буйнакск</a:t>
                      </a:r>
                      <a:r>
                        <a:rPr lang="ru-RU" sz="1050" kern="100" dirty="0">
                          <a:effectLst/>
                        </a:rPr>
                        <a:t>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-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3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1032456941"/>
                  </a:ext>
                </a:extLst>
              </a:tr>
              <a:tr h="16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28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«</a:t>
                      </a:r>
                      <a:r>
                        <a:rPr lang="ru-RU" sz="1050" kern="100" dirty="0" err="1">
                          <a:effectLst/>
                        </a:rPr>
                        <a:t>г.Кизляр</a:t>
                      </a:r>
                      <a:r>
                        <a:rPr lang="ru-RU" sz="1050" kern="100" dirty="0">
                          <a:effectLst/>
                        </a:rPr>
                        <a:t>»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-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1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4204304374"/>
                  </a:ext>
                </a:extLst>
              </a:tr>
              <a:tr h="204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Итого заключений об ОРВ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</a:rPr>
                        <a:t>51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</a:rPr>
                        <a:t>65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0" marB="0"/>
                </a:tc>
                <a:extLst>
                  <a:ext uri="{0D108BD9-81ED-4DB2-BD59-A6C34878D82A}">
                    <a16:rowId xmlns:a16="http://schemas.microsoft.com/office/drawing/2014/main" val="48569414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0E058E6-6B09-5ED9-A42E-23274F4E9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60" y="431777"/>
            <a:ext cx="1113260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Проведена процедура ОРВ на региональном портале dagorv.ru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1D475D-17F4-81A6-0EE9-DA29ED6A0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860" y="5739437"/>
            <a:ext cx="1763776" cy="8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20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550</TotalTime>
  <Words>2093</Words>
  <Application>Microsoft Office PowerPoint</Application>
  <PresentationFormat>Широкоэкранный</PresentationFormat>
  <Paragraphs>558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Liberation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Баймурзаев Эльдар Явиулаевич</dc:creator>
  <cp:lastModifiedBy>Баймурзаев Эльдар Явиулаевич</cp:lastModifiedBy>
  <cp:revision>125</cp:revision>
  <cp:lastPrinted>2024-12-01T17:02:38Z</cp:lastPrinted>
  <dcterms:created xsi:type="dcterms:W3CDTF">2024-11-29T11:56:35Z</dcterms:created>
  <dcterms:modified xsi:type="dcterms:W3CDTF">2024-12-01T17:07:50Z</dcterms:modified>
</cp:coreProperties>
</file>