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3" r:id="rId3"/>
    <p:sldId id="257" r:id="rId4"/>
    <p:sldId id="266" r:id="rId5"/>
    <p:sldId id="259" r:id="rId6"/>
    <p:sldId id="265" r:id="rId7"/>
    <p:sldId id="261" r:id="rId8"/>
    <p:sldId id="262" r:id="rId9"/>
    <p:sldId id="264" r:id="rId10"/>
    <p:sldId id="267" r:id="rId11"/>
    <p:sldId id="268" r:id="rId12"/>
    <p:sldId id="269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9245DA-12BD-4F4D-93B7-30781F8FC04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A1C68F-341C-4D6E-8810-A80BFE4A7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3"/>
            <a:ext cx="7772400" cy="7572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экономики и территориального развития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Дагестан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160" y="3959679"/>
            <a:ext cx="8696960" cy="19675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оценки регулирующего воздействия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Республике Дагестан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и Порядок проведения процедуры оценки регулирующего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воздействия органами исполнительной власти Республики Дагестан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2" y="1267545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2" y="1267545"/>
            <a:ext cx="5633049" cy="22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883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публичных обсуждений с учётом степени регулирующего воздействия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98021" y="1943100"/>
            <a:ext cx="1910443" cy="1249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степень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021" y="3363686"/>
            <a:ext cx="1910443" cy="2579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рабочих дней (уведомление) +20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(проект акта и сводного отчёта) = 25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61557" y="1943100"/>
            <a:ext cx="1551214" cy="11593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степень 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535260" y="1943100"/>
            <a:ext cx="1873704" cy="11593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степень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760028" y="1943100"/>
            <a:ext cx="2155371" cy="1249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Упрощённый порядок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1556" y="3445329"/>
            <a:ext cx="1624693" cy="2400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(уведомление) + 10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(проект акта и сводного отчёта) = 15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4657" y="3445328"/>
            <a:ext cx="1730830" cy="240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(уведомление) + 5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рабочих дней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(проект акта и сводного отчёта) = 10 рабочих дней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0027" y="3551463"/>
            <a:ext cx="2073729" cy="229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проекта акта и сводного отчёта длится не менее 5 рабочих дней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83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ОФВ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3093" y="1583873"/>
            <a:ext cx="8654143" cy="46536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ОИВ РД, ответственный за реализацию НПА РД, включённого в План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093" y="1151164"/>
            <a:ext cx="8654143" cy="43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Утверждённый План проведения ОФВ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53093" y="2049237"/>
            <a:ext cx="8654143" cy="48985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отчёта от ОФВ по форме, утверждённой приказом Минэкономразвития РД от 04.12.2017 года № 62-од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53093" y="2612572"/>
            <a:ext cx="8654143" cy="457199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публичных обсуждений отчёта об ОФВ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53092" y="4767944"/>
            <a:ext cx="8596993" cy="44903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о достижении или не достижении заявленных целей регулирования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53093" y="5282293"/>
            <a:ext cx="8596992" cy="29391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ОФВ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53093" y="5641521"/>
            <a:ext cx="8596992" cy="3429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Заключения об ОФВ на рассмотрение членам Консультативного совета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3094" y="3682093"/>
            <a:ext cx="8596992" cy="306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Минэкономразвития РД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3093" y="4196443"/>
            <a:ext cx="8596992" cy="48169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НПА и отчёта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3093" y="6082393"/>
            <a:ext cx="8596993" cy="3673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направление в ПРД на рассмотрение и принятие решения о необходимости внесения в НПА изменений или его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отмене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3093" y="3167743"/>
            <a:ext cx="8654143" cy="3020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отчёта об ОФВ  в Минэкономразвития РД для подготовки  заключения об ОФВ</a:t>
            </a:r>
          </a:p>
        </p:txBody>
      </p:sp>
    </p:spTree>
    <p:extLst>
      <p:ext uri="{BB962C8B-B14F-4D97-AF65-F5344CB8AC3E}">
        <p14:creationId xmlns:p14="http://schemas.microsoft.com/office/powerpoint/2010/main" val="4872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97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экспертизы НПА РД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407" y="1216480"/>
            <a:ext cx="8588829" cy="46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Утверждённый План проведения экспертизы на год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18407" y="2318657"/>
            <a:ext cx="8588829" cy="55517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обсуждения на портале уведомления о проведения экспертизы и НПА РД, включённого в План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18407" y="2939143"/>
            <a:ext cx="8588829" cy="49801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 в ОИВ РД, ответственный за реализацию НПА РД, информации по  реализации НПА РД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18407" y="3437163"/>
            <a:ext cx="8588829" cy="465365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НПА (Анализ НПА РД, рассмотрение поступивших замечаний и предложений) 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8407" y="3984171"/>
            <a:ext cx="8588829" cy="473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экспертизе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8407" y="4531179"/>
            <a:ext cx="8588829" cy="57966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проекта заключения с ОИВ РД, ответственным за реализацию НПА РД, и бизнес-сообществом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8407" y="5216979"/>
            <a:ext cx="8588829" cy="52251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об экспертизе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07" y="5870120"/>
            <a:ext cx="8588829" cy="3020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в ОИВ РД, ответственный за реализацию НПА РД, для принятия решений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18406" y="1845129"/>
            <a:ext cx="8588829" cy="40821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РД </a:t>
            </a:r>
          </a:p>
        </p:txBody>
      </p:sp>
    </p:spTree>
    <p:extLst>
      <p:ext uri="{BB962C8B-B14F-4D97-AF65-F5344CB8AC3E}">
        <p14:creationId xmlns:p14="http://schemas.microsoft.com/office/powerpoint/2010/main" val="152326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7587"/>
            <a:ext cx="7812944" cy="8082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Что такое ОРВ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42" y="1311215"/>
            <a:ext cx="1309058" cy="13013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Блок-схема: процесс 2"/>
          <p:cNvSpPr/>
          <p:nvPr/>
        </p:nvSpPr>
        <p:spPr>
          <a:xfrm>
            <a:off x="802256" y="2907102"/>
            <a:ext cx="7159925" cy="207896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6814" y="2294165"/>
            <a:ext cx="6474279" cy="1820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проведения ОРВ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нормативных правовых актов Республики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новые, изменяющие или отменяющие ранее предусмотренные нормативными правовыми актами Республики Дагестан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новые, изменяющие или отменяющие ранее предусмотренные нормативными правовыми актами Республики Дагестан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и запреты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субъектов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предпринимательской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инвестиционной деятельности;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 или отменяющие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1442" y="4286249"/>
            <a:ext cx="5702058" cy="2245179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подлежит ОРВ?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проекты законов Республики Дагестан: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изменяющие, приостанавливающие, отменяющие  региональные налоги, а также налоговые ставки по федеральным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налогам;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правоотношения;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проекты нормативных правовых актов Республики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Дагестан: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устанавливающие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изменяющие, отменяющие подлежащие государственному регулированию цены (тарифы) на продукцию (товары, услуги), торговые надбавки (наценки) к таким ценам (тарифам) в области регулируемых цен (тарифов) на продукцию (товары, услуги), торговых надбавок (наценок) к таким ценам (тарифам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разработанные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ликвидации чрезвычайных ситуаций природного и техногенного характера на период действия режимов чрезвычайных ситуаций.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" y="4188279"/>
            <a:ext cx="2077130" cy="17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6814" y="1143000"/>
            <a:ext cx="6474279" cy="1012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регулирующего воздействия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оценка социально-экономических последствий вводимого или введённого ранее государственного регулирования для возможности отклонения или отправления на доработку нормативных актов, дающих негативный эффект. </a:t>
            </a:r>
          </a:p>
        </p:txBody>
      </p:sp>
    </p:spTree>
    <p:extLst>
      <p:ext uri="{BB962C8B-B14F-4D97-AF65-F5344CB8AC3E}">
        <p14:creationId xmlns:p14="http://schemas.microsoft.com/office/powerpoint/2010/main" val="243213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324486"/>
            <a:ext cx="796268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1065" y="1820638"/>
            <a:ext cx="4343399" cy="11266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6 октября 1999 года 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184-ФЗ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ОРВ и экспертизы утверждается в форме закона, НПА высшего должностного лица (руководителя высшего исполнительного органа государственной власти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статья 26.3-3)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206" y="228599"/>
            <a:ext cx="5078186" cy="3347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внедрения ОРВ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064" y="628651"/>
            <a:ext cx="8450036" cy="563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7 мая 2012 года № 601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требование законодательного закрепления необходимости проведения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процедуры ОРВ проектов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НПА</a:t>
            </a:r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экспертизы действующих НПА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065" y="1289958"/>
            <a:ext cx="8450036" cy="440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 июля 2013 года № 176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процедуры ОРВ проектов и экспертизы действующих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НПА в нормотворческий процесс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4271" y="1820638"/>
            <a:ext cx="4082143" cy="11266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 декабря 2021 года № 414-ФЗ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общих принципах организации публичной власти в субъектах Российской власти </a:t>
            </a:r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(статья 53, вступает в силу  с 1 января 2023 года)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065" y="3061608"/>
            <a:ext cx="8515349" cy="579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   от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августа 2007 года №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тверждении 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равил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нормативных правовых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актов органов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 Республики Дагестан, их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регистрации,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опубликования и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вступления в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силу»</a:t>
            </a:r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065" y="3755572"/>
            <a:ext cx="8515349" cy="449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Республики Дагестан от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 апреля 1997 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8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нормативных правовых актах  Республики  Дагестан»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065" y="4343401"/>
            <a:ext cx="8515349" cy="4408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Республики Дагестан от 30 марта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Регламенте Правительства Республики Дагестан»</a:t>
            </a:r>
            <a:endParaRPr lang="ru-RU" sz="11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064" y="4931229"/>
            <a:ext cx="8515350" cy="620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РД от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2014 №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246 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организации проведения процедуры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регулирующего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проектов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нормативных правовых актов Республики </a:t>
            </a:r>
            <a:r>
              <a:rPr lang="ru-RU" sz="105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агестан и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экспертизы нормативных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правовых актов Республики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 в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выявления в них положений,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необоснованно затрудняющих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и </a:t>
            </a:r>
            <a:r>
              <a:rPr lang="ru-RU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инвестиционной деятельности»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065" y="5633358"/>
            <a:ext cx="8515349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Минэкономразвития РД от 2 июня 2014 года № 73-ОД «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формы уведомления об обсуждении идеи (концепции) предлагаемого правового регулирования, формы сводного отчета о результатах проведения оценки регулирующего воздействия проекта нормативного правового акта Республики Дагестан и рекомендаций по их заполнению, формы заключения об оценке регулирующего воздействия проекта нормативного правового акта Республики Дагестан, формы заключения о проведении экспертизы нормативного правового акта </a:t>
            </a:r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Дагестан"</a:t>
            </a:r>
          </a:p>
        </p:txBody>
      </p:sp>
    </p:spTree>
    <p:extLst>
      <p:ext uri="{BB962C8B-B14F-4D97-AF65-F5344CB8AC3E}">
        <p14:creationId xmlns:p14="http://schemas.microsoft.com/office/powerpoint/2010/main" val="3850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Marianna\Desktop\страница дагор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9" y="0"/>
            <a:ext cx="109504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5" y="365126"/>
            <a:ext cx="5046454" cy="1325563"/>
          </a:xfrm>
          <a:noFill/>
          <a:ln>
            <a:noFill/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публичных консультаций: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20" y="311899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2475" y="2616295"/>
            <a:ext cx="7970808" cy="109555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максимального вовлечения в процесс публичных консультаций всех заинтересованных лиц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4" y="3901631"/>
            <a:ext cx="7970807" cy="776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максимального учёта интересов заинтересованных лиц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3" y="4824658"/>
            <a:ext cx="7970809" cy="72461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и ясности процедур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476" y="5739058"/>
            <a:ext cx="7970808" cy="77637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разумных сроков проведения публичных консультаций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8000" y="3420000"/>
            <a:ext cx="1592036" cy="2800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баланса интересов при принятии регуляторного решения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8328"/>
            <a:ext cx="542925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публичных консультаций: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64" y="437470"/>
            <a:ext cx="2934381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32857" y="2171700"/>
            <a:ext cx="5671797" cy="7266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dirty="0"/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00800" y="2898321"/>
            <a:ext cx="808264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61407" y="2898321"/>
            <a:ext cx="947057" cy="48985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88179" y="2898321"/>
            <a:ext cx="1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53693" y="2898321"/>
            <a:ext cx="0" cy="547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408464" y="3445329"/>
            <a:ext cx="1620000" cy="2800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возможных негативных последствий и усиление положительных последствий принятого регуляторного решения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18907" y="3445329"/>
            <a:ext cx="1518557" cy="28819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широкого круга заинтересованных лиц о  разрабатываемых проектах актов и разъяснение разработчиком своей позиции по отношению проблеме, требующей принятия регуляторного решения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47708" y="3510643"/>
            <a:ext cx="2383972" cy="1020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Уточнения масштаба, причин, негативных эффектов заявленной проблемы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47708" y="4702629"/>
            <a:ext cx="2383971" cy="6123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Поиска возможных способов и альтернатив решения проблемы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47709" y="5486400"/>
            <a:ext cx="2383970" cy="6857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Уточнения оценок выгод, издержек, рисков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21" idx="2"/>
            <a:endCxn id="22" idx="0"/>
          </p:cNvCxnSpPr>
          <p:nvPr/>
        </p:nvCxnSpPr>
        <p:spPr>
          <a:xfrm>
            <a:off x="7339694" y="4531180"/>
            <a:ext cx="0" cy="1714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2"/>
            <a:endCxn id="23" idx="0"/>
          </p:cNvCxnSpPr>
          <p:nvPr/>
        </p:nvCxnSpPr>
        <p:spPr>
          <a:xfrm>
            <a:off x="7339694" y="5314950"/>
            <a:ext cx="0" cy="1714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573" y="5503652"/>
            <a:ext cx="8246853" cy="5421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21102" y="370936"/>
            <a:ext cx="7901796" cy="181154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процедуры ОРВ являются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86" y="2318659"/>
            <a:ext cx="8629650" cy="996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РД – разработчики проектов актов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586" y="4874080"/>
            <a:ext cx="8629650" cy="1306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 – орган исполнительной власти РД,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осуществляющий подготовку заключения об ОРВ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586" y="3592286"/>
            <a:ext cx="8629650" cy="1028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органы власти и заинтересованные лица, принимающие участие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публичных консультациях в ходе проведения процедуры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ОРВ (бизнес-сообщество)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3079"/>
            <a:ext cx="8183880" cy="10955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проведения ОРВ: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1861458"/>
            <a:ext cx="1779814" cy="90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0662" y="1363436"/>
            <a:ext cx="2777707" cy="4980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6838" y="1396094"/>
            <a:ext cx="3157268" cy="465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расчёты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97" y="1861458"/>
            <a:ext cx="2091059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рест 2"/>
          <p:cNvSpPr/>
          <p:nvPr/>
        </p:nvSpPr>
        <p:spPr>
          <a:xfrm>
            <a:off x="4244194" y="2134574"/>
            <a:ext cx="327803" cy="31978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02080" y="2881995"/>
            <a:ext cx="2087435" cy="7021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Орган–разработчик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080" y="3665764"/>
            <a:ext cx="2087435" cy="506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Разрабатывает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НПА РД</a:t>
            </a:r>
            <a:endParaRPr lang="ru-RU" sz="10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081" y="5127171"/>
            <a:ext cx="2155369" cy="563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учёт поступивших замечаний и предложений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2082" y="5788478"/>
            <a:ext cx="2155368" cy="86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отчёт и направляет в Минэкономразвития РД на подготовку заключения об ОРВ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080" y="4286250"/>
            <a:ext cx="2087435" cy="75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публичные обсуждения проекта НПА на портале  </a:t>
            </a:r>
            <a:r>
              <a:rPr lang="en-US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http://dagorv.ru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677886" y="2881995"/>
            <a:ext cx="1657349" cy="7021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Бизнес-сообщество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77886" y="3665763"/>
            <a:ext cx="1657349" cy="1559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Анализирует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оценивает возможные последствия предлагаемого правового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регулирования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0357" y="2881996"/>
            <a:ext cx="4408714" cy="62864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0357" y="3584121"/>
            <a:ext cx="4408714" cy="416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соблюдения органом разработчиком процедуры проведения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0357" y="4114800"/>
            <a:ext cx="4408714" cy="27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рассмотрение проекта НПА РД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0357" y="4882243"/>
            <a:ext cx="4408714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 об ОРВ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0357" y="4498522"/>
            <a:ext cx="4408714" cy="302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учёта органом-разработчиком замечаний и предложений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0356" y="5535386"/>
            <a:ext cx="1967593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Положительное Заключение об ОРВ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отсутствии замечаний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15150" y="5523139"/>
            <a:ext cx="1910443" cy="104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Отрицательное Заключение об ОРВ (</a:t>
            </a:r>
            <a:r>
              <a:rPr lang="ru-RU" sz="1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 наличия замечаний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298871" y="5225143"/>
            <a:ext cx="146957" cy="24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61907" y="5225143"/>
            <a:ext cx="310243" cy="24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751364" y="5470071"/>
            <a:ext cx="1492830" cy="1094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Направляет посредством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портала свои замечания и предложения к ним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4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5826"/>
            <a:ext cx="8183880" cy="681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определить степень регулирующего </a:t>
            </a:r>
            <a:r>
              <a:rPr lang="ru-RU" dirty="0" smtClean="0">
                <a:solidFill>
                  <a:schemeClr val="tx1"/>
                </a:solidFill>
              </a:rPr>
              <a:t>воздействия 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" y="1957836"/>
            <a:ext cx="345478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671" y="3717984"/>
            <a:ext cx="2743201" cy="2682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устанавливающие новые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для субъектов предпринимательской и иной экономической деятельности или новые обязанности, запреты и ограничения для субъектов предпринимательской и инвестиционной деятельности, а также устанавливающие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4239" y="3717985"/>
            <a:ext cx="2756229" cy="268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изменяющие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предусмотренные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нормативными правовыми актами Республики Дагестан обязательные требования для субъектов предпринимательской и иной экономической деятельности или обязанности, запреты и ограничения для субъектов предпринимательской и инвестиционной деятельности, а также изменяющие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3985" y="3717985"/>
            <a:ext cx="2829464" cy="268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регулирующего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– проект нормативного правового акта содержит положения,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отменяющие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установленные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для субъектов предпринимательской и иной экономической деятельности или обязанности, запреты и ограничения для субъектов предпринимательской и инвестиционной деятельности, а также отменяющие ответственность за нарушение нормативных правовых актов Республики Дагестан, затрагивающих вопросы осуществления предпринимательской и иной экономической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52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979</TotalTime>
  <Words>1261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Министерство экономики и территориального развития  Республики Дагестан</vt:lpstr>
      <vt:lpstr> Что такое ОРВ?</vt:lpstr>
      <vt:lpstr>Презентация PowerPoint</vt:lpstr>
      <vt:lpstr>Презентация PowerPoint</vt:lpstr>
      <vt:lpstr>Принципы публичных консультаций:</vt:lpstr>
      <vt:lpstr>Задачи публичных консультаций:</vt:lpstr>
      <vt:lpstr>Презентация PowerPoint</vt:lpstr>
      <vt:lpstr>Алгоритм проведения ОРВ:</vt:lpstr>
      <vt:lpstr>Как определить степень регулирующего воздействия ?</vt:lpstr>
      <vt:lpstr>Срок публичных обсуждений с учётом степени регулирующего воздействия</vt:lpstr>
      <vt:lpstr>Процедура проведения ОФВ</vt:lpstr>
      <vt:lpstr>Процедура проведения экспертизы НПА РД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Акилов Сайгид Абдулхабирович</dc:creator>
  <cp:lastModifiedBy>Сунгурова Марианна Шамиловна</cp:lastModifiedBy>
  <cp:revision>107</cp:revision>
  <cp:lastPrinted>2022-11-08T18:50:56Z</cp:lastPrinted>
  <dcterms:created xsi:type="dcterms:W3CDTF">2022-11-07T11:47:44Z</dcterms:created>
  <dcterms:modified xsi:type="dcterms:W3CDTF">2022-11-08T18:52:59Z</dcterms:modified>
</cp:coreProperties>
</file>