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52" r:id="rId1"/>
  </p:sldMasterIdLst>
  <p:sldIdLst>
    <p:sldId id="256" r:id="rId2"/>
    <p:sldId id="263" r:id="rId3"/>
    <p:sldId id="257" r:id="rId4"/>
    <p:sldId id="266" r:id="rId5"/>
    <p:sldId id="259" r:id="rId6"/>
    <p:sldId id="265" r:id="rId7"/>
    <p:sldId id="261" r:id="rId8"/>
    <p:sldId id="262" r:id="rId9"/>
    <p:sldId id="264" r:id="rId10"/>
    <p:sldId id="267" r:id="rId11"/>
    <p:sldId id="268" r:id="rId12"/>
    <p:sldId id="269" r:id="rId13"/>
  </p:sldIdLst>
  <p:sldSz cx="9144000" cy="6858000" type="screen4x3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471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45DA-12BD-4F4D-93B7-30781F8FC040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1C68F-341C-4D6E-8810-A80BFE4A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45DA-12BD-4F4D-93B7-30781F8FC040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1C68F-341C-4D6E-8810-A80BFE4A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45DA-12BD-4F4D-93B7-30781F8FC040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1C68F-341C-4D6E-8810-A80BFE4A7EB1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45DA-12BD-4F4D-93B7-30781F8FC040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1C68F-341C-4D6E-8810-A80BFE4A7EB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45DA-12BD-4F4D-93B7-30781F8FC040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1C68F-341C-4D6E-8810-A80BFE4A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45DA-12BD-4F4D-93B7-30781F8FC040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1C68F-341C-4D6E-8810-A80BFE4A7EB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45DA-12BD-4F4D-93B7-30781F8FC040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1C68F-341C-4D6E-8810-A80BFE4A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45DA-12BD-4F4D-93B7-30781F8FC040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1C68F-341C-4D6E-8810-A80BFE4A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45DA-12BD-4F4D-93B7-30781F8FC040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1C68F-341C-4D6E-8810-A80BFE4A7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45DA-12BD-4F4D-93B7-30781F8FC040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1C68F-341C-4D6E-8810-A80BFE4A7EB1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45DA-12BD-4F4D-93B7-30781F8FC040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1C68F-341C-4D6E-8810-A80BFE4A7EB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A9245DA-12BD-4F4D-93B7-30781F8FC040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6A1C68F-341C-4D6E-8810-A80BFE4A7EB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3" r:id="rId1"/>
    <p:sldLayoutId id="2147484154" r:id="rId2"/>
    <p:sldLayoutId id="2147484155" r:id="rId3"/>
    <p:sldLayoutId id="2147484156" r:id="rId4"/>
    <p:sldLayoutId id="2147484157" r:id="rId5"/>
    <p:sldLayoutId id="2147484158" r:id="rId6"/>
    <p:sldLayoutId id="2147484159" r:id="rId7"/>
    <p:sldLayoutId id="2147484160" r:id="rId8"/>
    <p:sldLayoutId id="2147484161" r:id="rId9"/>
    <p:sldLayoutId id="2147484162" r:id="rId10"/>
    <p:sldLayoutId id="21474841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7163"/>
            <a:ext cx="7772400" cy="757237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Министерство экономики и территориального развития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Республики Дагестан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4160" y="3959679"/>
            <a:ext cx="8696960" cy="1967592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Институт оценки регулирующего воздействия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Республике Дагестан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Особенности и Порядок проведения процедуры оценки регулирующего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воздействия органами исполнительной власти Республики Дагестан</a:t>
            </a: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312" y="1267545"/>
            <a:ext cx="2162175" cy="211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882" y="1267545"/>
            <a:ext cx="5633049" cy="2277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458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188393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Срок публичных обсуждений с учётом степени регулирующего воздействия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498021" y="1943100"/>
            <a:ext cx="1910443" cy="1249136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Высокая степень</a:t>
            </a:r>
            <a:endParaRPr lang="ru-RU" sz="11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98021" y="3363686"/>
            <a:ext cx="1910443" cy="25799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 рабочих дней (уведомление) +20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рабочих дней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(проект акта и сводного отчёта) = 25 рабочих дней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2661557" y="1943100"/>
            <a:ext cx="1551214" cy="1159329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Средняя степень </a:t>
            </a:r>
            <a:endParaRPr lang="ru-RU" sz="11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4535260" y="1943100"/>
            <a:ext cx="1873704" cy="1159329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Низкая степень</a:t>
            </a:r>
            <a:endParaRPr lang="ru-RU" sz="11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Выноска со стрелкой вниз 7"/>
          <p:cNvSpPr/>
          <p:nvPr/>
        </p:nvSpPr>
        <p:spPr>
          <a:xfrm>
            <a:off x="6760028" y="1943100"/>
            <a:ext cx="2155371" cy="1249136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Упрощённый порядок</a:t>
            </a:r>
            <a:endParaRPr lang="ru-RU" sz="11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661556" y="3445329"/>
            <a:ext cx="1624693" cy="24002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рабочих дней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(уведомление) + 10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рабочих дней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(проект акта и сводного отчёта) = 15 рабочих дней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04657" y="3445328"/>
            <a:ext cx="1730830" cy="24003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рабочих дней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(уведомление) + 5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рабочих дней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(проект акта и сводного отчёта) = 10 рабочих дней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760027" y="3551463"/>
            <a:ext cx="2073729" cy="22941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Обсуждение проекта акта и сводного отчёта длится не менее 5 рабочих дней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3225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8343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Процедура проведения ОФВ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253093" y="1583873"/>
            <a:ext cx="8654143" cy="465364"/>
          </a:xfrm>
          <a:prstGeom prst="downArrowCallou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ОИВ РД, ответственный за реализацию НПА РД, включённого в План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3093" y="1151164"/>
            <a:ext cx="8654143" cy="43270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Утверждённый План проведения ОФВ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Выноска со стрелкой вниз 7"/>
          <p:cNvSpPr/>
          <p:nvPr/>
        </p:nvSpPr>
        <p:spPr>
          <a:xfrm>
            <a:off x="253093" y="2049237"/>
            <a:ext cx="8654143" cy="489856"/>
          </a:xfrm>
          <a:prstGeom prst="downArrow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Подготовка отчёта от ОФВ по форме, утверждённой приказом Минэкономразвития РД от 04.12.2017 года № 62-од</a:t>
            </a:r>
            <a:endParaRPr lang="ru-RU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Выноска со стрелкой вниз 9"/>
          <p:cNvSpPr/>
          <p:nvPr/>
        </p:nvSpPr>
        <p:spPr>
          <a:xfrm>
            <a:off x="253093" y="2612572"/>
            <a:ext cx="8654143" cy="457199"/>
          </a:xfrm>
          <a:prstGeom prst="downArrow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Проведение публичных обсуждений отчёта об ОФВ</a:t>
            </a:r>
            <a:endParaRPr lang="ru-RU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Выноска со стрелкой вниз 12"/>
          <p:cNvSpPr/>
          <p:nvPr/>
        </p:nvSpPr>
        <p:spPr>
          <a:xfrm>
            <a:off x="253092" y="4767944"/>
            <a:ext cx="8596993" cy="449035"/>
          </a:xfrm>
          <a:prstGeom prst="downArrow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Выводы о достижении или не достижении заявленных целей регулирования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Выноска со стрелкой вниз 14"/>
          <p:cNvSpPr/>
          <p:nvPr/>
        </p:nvSpPr>
        <p:spPr>
          <a:xfrm>
            <a:off x="253093" y="5282293"/>
            <a:ext cx="8596992" cy="293914"/>
          </a:xfrm>
          <a:prstGeom prst="downArrow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Подготовка Заключения об ОФВ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Выноска со стрелкой вниз 15"/>
          <p:cNvSpPr/>
          <p:nvPr/>
        </p:nvSpPr>
        <p:spPr>
          <a:xfrm>
            <a:off x="253093" y="5641521"/>
            <a:ext cx="8596992" cy="342900"/>
          </a:xfrm>
          <a:prstGeom prst="downArrow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Направление Заключения об ОФВ на рассмотрение членам Консультативного совета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53094" y="3682093"/>
            <a:ext cx="8596992" cy="30616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Минэкономразвития РД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Выноска со стрелкой вниз 18"/>
          <p:cNvSpPr/>
          <p:nvPr/>
        </p:nvSpPr>
        <p:spPr>
          <a:xfrm>
            <a:off x="253093" y="4196443"/>
            <a:ext cx="8596992" cy="481693"/>
          </a:xfrm>
          <a:prstGeom prst="downArrow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Анализ НПА и отчёта</a:t>
            </a:r>
            <a:endParaRPr lang="ru-RU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53093" y="6082393"/>
            <a:ext cx="8596993" cy="36739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необходимости направление в ПРД на рассмотрение и принятие решения о необходимости внесения в НПА изменений или его </a:t>
            </a:r>
            <a:r>
              <a:rPr lang="ru-RU" sz="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отмене</a:t>
            </a:r>
            <a:endParaRPr lang="ru-RU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53093" y="3167743"/>
            <a:ext cx="8654143" cy="30207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Направление отчёта об ОФВ  в Минэкономразвития РД для подготовки  заключения об ОФВ</a:t>
            </a:r>
          </a:p>
        </p:txBody>
      </p:sp>
    </p:spTree>
    <p:extLst>
      <p:ext uri="{BB962C8B-B14F-4D97-AF65-F5344CB8AC3E}">
        <p14:creationId xmlns:p14="http://schemas.microsoft.com/office/powerpoint/2010/main" val="487207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959793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Процедура проведения экспертизы НПА РД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18407" y="1216480"/>
            <a:ext cx="8588829" cy="4653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Утверждённый План проведения экспертизы на год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318407" y="2318657"/>
            <a:ext cx="8588829" cy="555172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Публичные обсуждения на портале уведомления о проведения экспертизы и НПА РД, включённого в План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318407" y="2939143"/>
            <a:ext cx="8588829" cy="498019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Запрос в ОИВ РД, ответственный за реализацию НПА РД, информации по  реализации НПА РД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318407" y="3437163"/>
            <a:ext cx="8588829" cy="465365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Исследование НПА (Анализ НПА РД, рассмотрение поступивших замечаний и предложений) 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318407" y="3984171"/>
            <a:ext cx="8588829" cy="473529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Подготовка заключения об экспертизе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Выноска со стрелкой вниз 7"/>
          <p:cNvSpPr/>
          <p:nvPr/>
        </p:nvSpPr>
        <p:spPr>
          <a:xfrm>
            <a:off x="318407" y="4531179"/>
            <a:ext cx="8588829" cy="579664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Согласование проекта заключения с ОИВ РД, ответственным за реализацию НПА РД, и бизнес-сообществом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Выноска со стрелкой вниз 8"/>
          <p:cNvSpPr/>
          <p:nvPr/>
        </p:nvSpPr>
        <p:spPr>
          <a:xfrm>
            <a:off x="318407" y="5216979"/>
            <a:ext cx="8588829" cy="522513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Утверждение </a:t>
            </a:r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заключения об экспертизе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18407" y="5870120"/>
            <a:ext cx="8588829" cy="30208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Направление в ОИВ РД, ответственный за реализацию НПА РД, для принятия решений</a:t>
            </a:r>
          </a:p>
        </p:txBody>
      </p:sp>
      <p:sp>
        <p:nvSpPr>
          <p:cNvPr id="13" name="Выноска со стрелкой вниз 12"/>
          <p:cNvSpPr/>
          <p:nvPr/>
        </p:nvSpPr>
        <p:spPr>
          <a:xfrm>
            <a:off x="318406" y="1845129"/>
            <a:ext cx="8588829" cy="408214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Минэкономразвития РД </a:t>
            </a:r>
          </a:p>
        </p:txBody>
      </p:sp>
    </p:spTree>
    <p:extLst>
      <p:ext uri="{BB962C8B-B14F-4D97-AF65-F5344CB8AC3E}">
        <p14:creationId xmlns:p14="http://schemas.microsoft.com/office/powerpoint/2010/main" val="1523268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277587"/>
            <a:ext cx="7812944" cy="808264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chemeClr val="tx1"/>
                </a:solidFill>
              </a:rPr>
              <a:t>Что такое ОРВ</a:t>
            </a:r>
            <a:r>
              <a:rPr lang="ru-RU" dirty="0" smtClean="0">
                <a:solidFill>
                  <a:schemeClr val="tx1"/>
                </a:solidFill>
              </a:rPr>
              <a:t>?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3442" y="1311215"/>
            <a:ext cx="1309058" cy="1301356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Блок-схема: процесс 2"/>
          <p:cNvSpPr/>
          <p:nvPr/>
        </p:nvSpPr>
        <p:spPr>
          <a:xfrm>
            <a:off x="802256" y="2907102"/>
            <a:ext cx="7159925" cy="2078966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36814" y="2294165"/>
            <a:ext cx="6474279" cy="18206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Предметная </a:t>
            </a:r>
            <a:r>
              <a:rPr lang="ru-RU" sz="11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область проведения ОРВ </a:t>
            </a:r>
            <a:r>
              <a:rPr lang="ru-RU" sz="1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  </a:t>
            </a:r>
            <a:endParaRPr lang="ru-RU" sz="11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проекты нормативных правовых актов Республики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Дагестан:</a:t>
            </a:r>
          </a:p>
          <a:p>
            <a:pPr algn="just"/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устанавливающие 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новые, изменяющие или отменяющие ранее предусмотренные нормативными правовыми актами Республики Дагестан </a:t>
            </a:r>
            <a:r>
              <a:rPr lang="ru-RU" sz="1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обязательные требования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устанавливающие 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новые, изменяющие или отменяющие ранее предусмотренные нормативными правовыми актами Республики Дагестан </a:t>
            </a:r>
            <a:r>
              <a:rPr lang="ru-RU" sz="1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обязанности и запреты 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субъектов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предпринимательской</a:t>
            </a:r>
          </a:p>
          <a:p>
            <a:pPr algn="just"/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инвестиционной деятельности;</a:t>
            </a:r>
          </a:p>
          <a:p>
            <a:pPr algn="just"/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устанавливающие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изменяющие или отменяющие </a:t>
            </a:r>
            <a:r>
              <a:rPr lang="ru-RU" sz="1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ответственность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 нарушение нормативных правовых актов Республики Дагестан, затрагивающих вопросы осуществления предпринимательской и иной экономической деятельности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691442" y="4286249"/>
            <a:ext cx="5702058" cy="2245179"/>
          </a:xfrm>
          <a:prstGeom prst="roundRect">
            <a:avLst/>
          </a:prstGeom>
          <a:noFill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не подлежит ОРВ?</a:t>
            </a:r>
          </a:p>
          <a:p>
            <a:pPr algn="just"/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проекты законов Республики Дагестан:</a:t>
            </a:r>
          </a:p>
          <a:p>
            <a:pPr marL="171450" indent="-171450" algn="just">
              <a:buFontTx/>
              <a:buChar char="-"/>
            </a:pP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устанавливающие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изменяющие, приостанавливающие, отменяющие  региональные налоги, а также налоговые ставки по федеральным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налогам; </a:t>
            </a:r>
            <a:endPara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регулирующие 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бюджетные правоотношения;</a:t>
            </a:r>
          </a:p>
          <a:p>
            <a:pPr algn="just"/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проекты нормативных правовых актов Республики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Дагестан: </a:t>
            </a:r>
            <a:endPara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устанавливающие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изменяющие, отменяющие подлежащие государственному регулированию цены (тарифы) на продукцию (товары, услуги), торговые надбавки (наценки) к таким ценам (тарифам) в области регулируемых цен (тарифов) на продукцию (товары, услуги), торговых надбавок (наценок) к таким ценам (тарифам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); </a:t>
            </a:r>
            <a:endPara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разработанные 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целях ликвидации чрезвычайных ситуаций природного и техногенного характера на период действия режимов чрезвычайных ситуаций.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29" y="4188279"/>
            <a:ext cx="2077130" cy="1747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636814" y="1143000"/>
            <a:ext cx="6474279" cy="101237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Оценка регулирующего воздействия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</a:t>
            </a:r>
          </a:p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оценка социально-экономических последствий вводимого или введённого ранее государственного регулирования для возможности отклонения или отправления на доработку нормативных актов, дающих негативный эффект. </a:t>
            </a:r>
          </a:p>
        </p:txBody>
      </p:sp>
    </p:spTree>
    <p:extLst>
      <p:ext uri="{BB962C8B-B14F-4D97-AF65-F5344CB8AC3E}">
        <p14:creationId xmlns:p14="http://schemas.microsoft.com/office/powerpoint/2010/main" val="2432133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1706" y="324486"/>
            <a:ext cx="7962684" cy="13255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51065" y="1820638"/>
            <a:ext cx="4343399" cy="112667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Федеральный закон от 6 октября 1999 года  </a:t>
            </a:r>
          </a:p>
          <a:p>
            <a:pPr algn="ctr"/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 184-ФЗ </a:t>
            </a:r>
          </a:p>
          <a:p>
            <a:pPr algn="ctr"/>
            <a:r>
              <a:rPr lang="ru-RU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Порядок проведения ОРВ и экспертизы утверждается в форме закона, НПА высшего должностного лица (руководителя высшего исполнительного органа государственной власти</a:t>
            </a:r>
            <a:r>
              <a:rPr lang="ru-RU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ru-RU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 статья 26.3-3)</a:t>
            </a:r>
            <a:endParaRPr lang="ru-RU" sz="11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7206" y="228599"/>
            <a:ext cx="5078186" cy="33473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Необходимость внедрения ОРВ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1064" y="628651"/>
            <a:ext cx="8450036" cy="5633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Указ Президента РФ от 7 мая 2012 года № 601 </a:t>
            </a:r>
          </a:p>
          <a:p>
            <a:pPr algn="ctr"/>
            <a:r>
              <a:rPr lang="ru-RU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требование законодательного закрепления необходимости проведения </a:t>
            </a:r>
            <a:r>
              <a:rPr lang="ru-RU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процедуры ОРВ проектов </a:t>
            </a:r>
            <a:r>
              <a:rPr lang="ru-RU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НПА</a:t>
            </a:r>
            <a:endParaRPr lang="ru-RU" sz="11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экспертизы действующих НПА</a:t>
            </a:r>
            <a:endParaRPr lang="ru-RU" sz="11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1065" y="1289958"/>
            <a:ext cx="8450036" cy="4408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Федеральный закон от 2 июля 2013 года № 176 </a:t>
            </a:r>
          </a:p>
          <a:p>
            <a:pPr algn="ctr"/>
            <a:r>
              <a:rPr lang="ru-RU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внедрение процедуры ОРВ проектов и экспертизы действующих </a:t>
            </a:r>
            <a:r>
              <a:rPr lang="ru-RU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НПА в нормотворческий процесс</a:t>
            </a:r>
            <a:endParaRPr lang="ru-RU" sz="11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84271" y="1820638"/>
            <a:ext cx="4082143" cy="112667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Федеральный закон от 21 декабря 2021 года № 414-ФЗ </a:t>
            </a:r>
          </a:p>
          <a:p>
            <a:pPr algn="ctr"/>
            <a:r>
              <a:rPr lang="ru-RU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 общих принципах организации публичной власти в субъектах Российской власти </a:t>
            </a:r>
            <a:endParaRPr lang="ru-RU" sz="11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(статья 53, вступает в силу  с 1 января 2023 года)</a:t>
            </a:r>
            <a:endParaRPr lang="ru-RU" sz="11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1065" y="3061608"/>
            <a:ext cx="8515349" cy="5796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Указ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Президента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РД   от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9 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августа 2007 года №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110 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«Об </a:t>
            </a:r>
            <a:r>
              <a:rPr lang="ru-RU" sz="11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тверждении </a:t>
            </a:r>
            <a:r>
              <a:rPr lang="ru-RU" sz="11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равил </a:t>
            </a:r>
            <a:r>
              <a:rPr lang="ru-RU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подготовки нормативных правовых </a:t>
            </a:r>
            <a:r>
              <a:rPr lang="ru-RU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актов органов </a:t>
            </a:r>
            <a:r>
              <a:rPr lang="ru-RU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исполнительной </a:t>
            </a:r>
            <a:r>
              <a:rPr lang="ru-RU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власти Республики Дагестан, их </a:t>
            </a:r>
            <a:r>
              <a:rPr lang="ru-RU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государственной регистрации, </a:t>
            </a:r>
            <a:r>
              <a:rPr lang="ru-RU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опубликования и </a:t>
            </a:r>
            <a:r>
              <a:rPr lang="ru-RU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вступления в </a:t>
            </a:r>
            <a:r>
              <a:rPr lang="ru-RU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силу»</a:t>
            </a:r>
            <a:endParaRPr lang="ru-RU" sz="11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1065" y="3755572"/>
            <a:ext cx="8515349" cy="44903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 Республики Дагестан от 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16 апреля 1997 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года</a:t>
            </a:r>
          </a:p>
          <a:p>
            <a:pPr algn="ctr"/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№ 8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нормативных правовых актах  Республики  Дагестан»</a:t>
            </a:r>
            <a:endParaRPr lang="ru-RU" sz="11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1065" y="4343401"/>
            <a:ext cx="8515349" cy="44087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Постановление  Правительства Республики Дагестан от 30 марта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2009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года </a:t>
            </a:r>
          </a:p>
          <a:p>
            <a:pPr algn="ctr"/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87 </a:t>
            </a:r>
            <a:r>
              <a:rPr lang="ru-RU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 </a:t>
            </a:r>
            <a:r>
              <a:rPr lang="ru-RU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Регламенте Правительства Республики Дагестан»</a:t>
            </a:r>
            <a:endParaRPr lang="ru-RU" sz="11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1064" y="4931229"/>
            <a:ext cx="8515350" cy="62048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Постановление Правительства РД от </a:t>
            </a:r>
            <a:r>
              <a:rPr lang="ru-RU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29 </a:t>
            </a: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мая 2014 № </a:t>
            </a: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246  </a:t>
            </a:r>
            <a:r>
              <a:rPr lang="ru-RU" sz="105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«Об организации проведения процедуры </a:t>
            </a:r>
            <a:r>
              <a:rPr lang="ru-RU" sz="105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оценки регулирующего </a:t>
            </a:r>
            <a:r>
              <a:rPr lang="ru-RU" sz="105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воздействия проектов </a:t>
            </a:r>
            <a:r>
              <a:rPr lang="ru-RU" sz="105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нормативных правовых актов Республики </a:t>
            </a:r>
            <a:r>
              <a:rPr lang="ru-RU" sz="105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05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агестан и </a:t>
            </a:r>
            <a:r>
              <a:rPr lang="ru-RU" sz="105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экспертизы нормативных </a:t>
            </a:r>
            <a:r>
              <a:rPr lang="ru-RU" sz="105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правовых актов Республики </a:t>
            </a:r>
            <a:r>
              <a:rPr lang="ru-RU" sz="105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Дагестан в </a:t>
            </a:r>
            <a:r>
              <a:rPr lang="ru-RU" sz="105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целях выявления в них положений, </a:t>
            </a:r>
            <a:r>
              <a:rPr lang="ru-RU" sz="105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необоснованно затрудняющих </a:t>
            </a:r>
            <a:r>
              <a:rPr lang="ru-RU" sz="105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ведение </a:t>
            </a:r>
            <a:r>
              <a:rPr lang="ru-RU" sz="105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предпринимательской и </a:t>
            </a:r>
            <a:r>
              <a:rPr lang="ru-RU" sz="105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инвестиционной деятельности»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1065" y="5633358"/>
            <a:ext cx="8515349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Приказ Минэкономразвития РД от 2 июня 2014 года № 73-ОД «</a:t>
            </a:r>
            <a:r>
              <a:rPr lang="ru-RU" sz="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 </a:t>
            </a:r>
            <a:r>
              <a:rPr lang="ru-RU" sz="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утверждении формы уведомления об обсуждении идеи (концепции) предлагаемого правового регулирования, формы сводного отчета о результатах проведения оценки регулирующего воздействия проекта нормативного правового акта Республики Дагестан и рекомендаций по их заполнению, формы заключения об оценке регулирующего воздействия проекта нормативного правового акта Республики Дагестан, формы заключения о проведении экспертизы нормативного правового акта </a:t>
            </a:r>
            <a:endParaRPr lang="ru-RU" sz="8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Дагестан"</a:t>
            </a:r>
          </a:p>
        </p:txBody>
      </p:sp>
    </p:spTree>
    <p:extLst>
      <p:ext uri="{BB962C8B-B14F-4D97-AF65-F5344CB8AC3E}">
        <p14:creationId xmlns:p14="http://schemas.microsoft.com/office/powerpoint/2010/main" val="38503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Marianna\Desktop\страница дагорв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7249" y="0"/>
            <a:ext cx="1095046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743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475" y="365126"/>
            <a:ext cx="5046454" cy="1325563"/>
          </a:xfrm>
          <a:noFill/>
          <a:ln>
            <a:noFill/>
            <a:prstDash val="dashDot"/>
          </a:ln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Принципы публичных консультаций: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6220" y="311899"/>
            <a:ext cx="3028950" cy="151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612475" y="2616295"/>
            <a:ext cx="7970808" cy="109555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максимального вовлечения в процесс публичных консультаций всех заинтересованных лиц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2474" y="3901631"/>
            <a:ext cx="7970807" cy="776377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максимального учёта интересов заинтересованных лиц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12473" y="4824658"/>
            <a:ext cx="7970809" cy="724619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прозрачности и ясности процедур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12476" y="5739058"/>
            <a:ext cx="7970808" cy="776377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Соблюдение разумных сроков проведения публичных консультаций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90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/>
          <p:cNvSpPr/>
          <p:nvPr/>
        </p:nvSpPr>
        <p:spPr>
          <a:xfrm>
            <a:off x="468000" y="3420000"/>
            <a:ext cx="1592036" cy="280035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Соблюдение баланса интересов при принятии регуляторного решения 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338328"/>
            <a:ext cx="5429250" cy="1252728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 публичных консультаций: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464" y="437470"/>
            <a:ext cx="2934381" cy="1590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632857" y="2171700"/>
            <a:ext cx="5671797" cy="72662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Консультирование</a:t>
            </a:r>
            <a:r>
              <a:rPr lang="ru-RU" dirty="0"/>
              <a:t> 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6400800" y="2898321"/>
            <a:ext cx="808264" cy="547008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1461407" y="2898321"/>
            <a:ext cx="947057" cy="489858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3388179" y="2898321"/>
            <a:ext cx="1" cy="547008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5053693" y="2898321"/>
            <a:ext cx="0" cy="547008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Скругленный прямоугольник 18"/>
          <p:cNvSpPr/>
          <p:nvPr/>
        </p:nvSpPr>
        <p:spPr>
          <a:xfrm>
            <a:off x="2408464" y="3445329"/>
            <a:ext cx="1620000" cy="280035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Сокращение возможных негативных последствий и усиление положительных последствий принятого регуляторного решения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318907" y="3445329"/>
            <a:ext cx="1518557" cy="288199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Информирование широкого круга заинтересованных лиц о  разрабатываемых проектах актов и разъяснение разработчиком своей позиции по отношению проблеме, требующей принятия регуляторного решения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47708" y="3510643"/>
            <a:ext cx="2383972" cy="102053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Уточнения масштаба, причин, негативных эффектов заявленной проблемы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147708" y="4702629"/>
            <a:ext cx="2383971" cy="61232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Поиска возможных способов и альтернатив решения проблемы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147709" y="5486400"/>
            <a:ext cx="2383970" cy="68579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Уточнения оценок выгод, издержек, рисков</a:t>
            </a:r>
            <a:endParaRPr lang="ru-RU" sz="1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 стрелкой 24"/>
          <p:cNvCxnSpPr>
            <a:stCxn id="21" idx="2"/>
            <a:endCxn id="22" idx="0"/>
          </p:cNvCxnSpPr>
          <p:nvPr/>
        </p:nvCxnSpPr>
        <p:spPr>
          <a:xfrm>
            <a:off x="7339694" y="4531180"/>
            <a:ext cx="0" cy="171449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22" idx="2"/>
            <a:endCxn id="23" idx="0"/>
          </p:cNvCxnSpPr>
          <p:nvPr/>
        </p:nvCxnSpPr>
        <p:spPr>
          <a:xfrm>
            <a:off x="7339694" y="5314950"/>
            <a:ext cx="0" cy="17145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9545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48573" y="5503652"/>
            <a:ext cx="8246853" cy="54212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621102" y="370936"/>
            <a:ext cx="7901796" cy="1811547"/>
          </a:xfrm>
          <a:prstGeom prst="downArrowCallou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Участниками процедуры ОРВ являются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77586" y="2318659"/>
            <a:ext cx="8629650" cy="99604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2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Органы исполнительной власти РД – разработчики проектов актов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7586" y="4874080"/>
            <a:ext cx="8629650" cy="130628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2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Минэкономразвития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РД – орган исполнительной власти РД,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осуществляющий подготовку заключения об ОРВ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7586" y="3592286"/>
            <a:ext cx="8629650" cy="102869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2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Иные органы власти и заинтересованные лица, принимающие участие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публичных консультациях в ходе проведения процедуры 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ОРВ (бизнес-сообщество)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10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83079"/>
            <a:ext cx="8183880" cy="109555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Алгоритм проведения ОРВ: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629" y="1861458"/>
            <a:ext cx="1779814" cy="906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000662" y="1363436"/>
            <a:ext cx="2777707" cy="49802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Публичные консультации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106838" y="1396094"/>
            <a:ext cx="3157268" cy="46536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Анализ и расчёты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797" y="1861458"/>
            <a:ext cx="2091059" cy="1020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Крест 2"/>
          <p:cNvSpPr/>
          <p:nvPr/>
        </p:nvSpPr>
        <p:spPr>
          <a:xfrm>
            <a:off x="4244194" y="2134574"/>
            <a:ext cx="327803" cy="319783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302080" y="2881995"/>
            <a:ext cx="2087435" cy="702126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Орган–разработчик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2080" y="3665764"/>
            <a:ext cx="2087435" cy="5061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Разрабатывает </a:t>
            </a:r>
            <a:r>
              <a:rPr lang="ru-RU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НПА РД</a:t>
            </a:r>
            <a:endParaRPr lang="ru-RU" sz="105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02081" y="5127171"/>
            <a:ext cx="2155369" cy="5633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Обеспечивает учёт поступивших замечаний и предложений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02082" y="5788478"/>
            <a:ext cx="2155368" cy="8654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Формирует отчёт и направляет в Минэкономразвития РД на подготовку заключения об ОРВ</a:t>
            </a:r>
            <a:endParaRPr lang="ru-RU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02080" y="4286250"/>
            <a:ext cx="2087435" cy="7511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Проводит публичные обсуждения проекта НПА на портале  </a:t>
            </a:r>
            <a:r>
              <a:rPr lang="en-US" sz="1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http://dagorv.ru</a:t>
            </a:r>
            <a:endParaRPr lang="ru-RU" sz="1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Выноска со стрелкой вниз 13"/>
          <p:cNvSpPr/>
          <p:nvPr/>
        </p:nvSpPr>
        <p:spPr>
          <a:xfrm>
            <a:off x="2677886" y="2881995"/>
            <a:ext cx="1657349" cy="702126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Бизнес-сообщество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677886" y="3665763"/>
            <a:ext cx="1657349" cy="1559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Анализирует </a:t>
            </a:r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оценивает возможные последствия предлагаемого правового </a:t>
            </a:r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регулирования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Выноска со стрелкой вниз 15"/>
          <p:cNvSpPr/>
          <p:nvPr/>
        </p:nvSpPr>
        <p:spPr>
          <a:xfrm>
            <a:off x="4490357" y="2881996"/>
            <a:ext cx="4408714" cy="628647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Минэкономразвития РД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490357" y="3584121"/>
            <a:ext cx="4408714" cy="4163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Контроль 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соблюдения органом разработчиком процедуры проведения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ОРВ</a:t>
            </a:r>
            <a:endParaRPr lang="ru-RU" sz="1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490357" y="4114800"/>
            <a:ext cx="4408714" cy="2775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Анализ и рассмотрение проекта НПА РД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490357" y="4882243"/>
            <a:ext cx="4408714" cy="3429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Подготовка заключения об ОРВ 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490357" y="4498522"/>
            <a:ext cx="4408714" cy="3020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Анализ учёта органом-разработчиком замечаний и предложений 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490356" y="5535386"/>
            <a:ext cx="1967593" cy="1028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Положительное Заключение об ОРВ (</a:t>
            </a:r>
            <a:r>
              <a:rPr lang="ru-RU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отсутствии замечаний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915150" y="5523139"/>
            <a:ext cx="1910443" cy="10409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Отрицательное Заключение об ОРВ (</a:t>
            </a:r>
            <a:r>
              <a:rPr lang="ru-RU" sz="11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случае наличия замечаний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7298871" y="5225143"/>
            <a:ext cx="146957" cy="2449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5461907" y="5225143"/>
            <a:ext cx="310243" cy="2449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Скругленный прямоугольник 26"/>
          <p:cNvSpPr/>
          <p:nvPr/>
        </p:nvSpPr>
        <p:spPr>
          <a:xfrm>
            <a:off x="2751364" y="5470071"/>
            <a:ext cx="1492830" cy="10940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Направляет посредством </a:t>
            </a:r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портала свои замечания и предложения к ним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744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65826"/>
            <a:ext cx="8183880" cy="68148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Как определить степень регулирующего </a:t>
            </a:r>
            <a:r>
              <a:rPr lang="ru-RU" dirty="0" smtClean="0">
                <a:solidFill>
                  <a:schemeClr val="tx1"/>
                </a:solidFill>
              </a:rPr>
              <a:t>воздействия ?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65" y="1957836"/>
            <a:ext cx="3454788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4671" y="3717984"/>
            <a:ext cx="2743201" cy="26828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Высокая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степень </a:t>
            </a: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регулирующего </a:t>
            </a:r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воздействия – проект нормативного правового акта содержит положения,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устанавливающие новые </a:t>
            </a:r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обязательные требования для субъектов предпринимательской и иной экономической деятельности или новые обязанности, запреты и ограничения для субъектов предпринимательской и инвестиционной деятельности, а также устанавливающие ответственность за нарушение нормативных правовых актов Республики Дагестан, затрагивающих вопросы осуществления предпринимательской и иной экономической деятельности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44239" y="3717985"/>
            <a:ext cx="2756229" cy="26828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Средняя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степень </a:t>
            </a: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регулирующего </a:t>
            </a:r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воздействия – проект нормативного правового акта содержит положения,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изменяющие</a:t>
            </a:r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ранее предусмотренные</a:t>
            </a:r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нормативными правовыми актами Республики Дагестан обязательные требования для субъектов предпринимательской и иной экономической деятельности или обязанности, запреты и ограничения для субъектов предпринимательской и инвестиционной деятельности, а также изменяющие ответственность за нарушение нормативных правовых актов Республики Дагестан, затрагивающих вопросы осуществления предпринимательской и иной экономической деятельности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003985" y="3717985"/>
            <a:ext cx="2829464" cy="26828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Низкая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степень </a:t>
            </a: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регулирующего </a:t>
            </a:r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воздействия – проект нормативного правового акта содержит положения,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отменяющие</a:t>
            </a:r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ранее установленные </a:t>
            </a:r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обязательные требования для субъектов предпринимательской и иной экономической деятельности или обязанности, запреты и ограничения для субъектов предпринимательской и инвестиционной деятельности, а также отменяющие ответственность за нарушение нормативных правовых актов Республики Дагестан, затрагивающих вопросы осуществления предпринимательской и иной экономической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695291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979</TotalTime>
  <Words>1261</Words>
  <Application>Microsoft Office PowerPoint</Application>
  <PresentationFormat>Экран (4:3)</PresentationFormat>
  <Paragraphs>119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Волна</vt:lpstr>
      <vt:lpstr>Министерство экономики и территориального развития  Республики Дагестан</vt:lpstr>
      <vt:lpstr> Что такое ОРВ?</vt:lpstr>
      <vt:lpstr>Презентация PowerPoint</vt:lpstr>
      <vt:lpstr>Презентация PowerPoint</vt:lpstr>
      <vt:lpstr>Принципы публичных консультаций:</vt:lpstr>
      <vt:lpstr>Задачи публичных консультаций:</vt:lpstr>
      <vt:lpstr>Презентация PowerPoint</vt:lpstr>
      <vt:lpstr>Алгоритм проведения ОРВ:</vt:lpstr>
      <vt:lpstr>Как определить степень регулирующего воздействия ?</vt:lpstr>
      <vt:lpstr>Срок публичных обсуждений с учётом степени регулирующего воздействия</vt:lpstr>
      <vt:lpstr>Процедура проведения ОФВ</vt:lpstr>
      <vt:lpstr>Процедура проведения экспертизы НПА РД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Акилов Сайгид Абдулхабирович</dc:creator>
  <cp:lastModifiedBy>Сунгурова Марианна Шамиловна</cp:lastModifiedBy>
  <cp:revision>107</cp:revision>
  <cp:lastPrinted>2022-11-08T18:50:56Z</cp:lastPrinted>
  <dcterms:created xsi:type="dcterms:W3CDTF">2022-11-07T11:47:44Z</dcterms:created>
  <dcterms:modified xsi:type="dcterms:W3CDTF">2022-11-08T18:52:59Z</dcterms:modified>
</cp:coreProperties>
</file>